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3"/>
  </p:notesMasterIdLst>
  <p:sldIdLst>
    <p:sldId id="256" r:id="rId3"/>
    <p:sldId id="429" r:id="rId4"/>
    <p:sldId id="260" r:id="rId5"/>
    <p:sldId id="261" r:id="rId6"/>
    <p:sldId id="289" r:id="rId7"/>
    <p:sldId id="290" r:id="rId8"/>
    <p:sldId id="430" r:id="rId9"/>
    <p:sldId id="257" r:id="rId10"/>
    <p:sldId id="291" r:id="rId11"/>
    <p:sldId id="293" r:id="rId12"/>
    <p:sldId id="294" r:id="rId13"/>
    <p:sldId id="258" r:id="rId14"/>
    <p:sldId id="295" r:id="rId15"/>
    <p:sldId id="292" r:id="rId16"/>
    <p:sldId id="387" r:id="rId17"/>
    <p:sldId id="388" r:id="rId18"/>
    <p:sldId id="389" r:id="rId19"/>
    <p:sldId id="416" r:id="rId20"/>
    <p:sldId id="415" r:id="rId21"/>
    <p:sldId id="424" r:id="rId22"/>
    <p:sldId id="425" r:id="rId23"/>
    <p:sldId id="426" r:id="rId24"/>
    <p:sldId id="417" r:id="rId25"/>
    <p:sldId id="419" r:id="rId26"/>
    <p:sldId id="421" r:id="rId27"/>
    <p:sldId id="420" r:id="rId28"/>
    <p:sldId id="422" r:id="rId29"/>
    <p:sldId id="423" r:id="rId30"/>
    <p:sldId id="427" r:id="rId31"/>
    <p:sldId id="384" r:id="rId3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23-42BD-87F5-A926927C932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23-42BD-87F5-A926927C9324}"/>
              </c:ext>
            </c:extLst>
          </c:dPt>
          <c:dPt>
            <c:idx val="2"/>
            <c:bubble3D val="0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23-42BD-87F5-A926927C9324}"/>
              </c:ext>
            </c:extLst>
          </c:dPt>
          <c:cat>
            <c:strRef>
              <c:f>Hárok1!$A$2:$A$4</c:f>
              <c:strCache>
                <c:ptCount val="3"/>
                <c:pt idx="0">
                  <c:v>1. štv.</c:v>
                </c:pt>
                <c:pt idx="1">
                  <c:v>2. štv.</c:v>
                </c:pt>
                <c:pt idx="2">
                  <c:v>3. štv.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23-42BD-87F5-A926927C9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D-4A2D-B428-C1878C590192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4D-4A2D-B428-C1878C590192}"/>
              </c:ext>
            </c:extLst>
          </c:dPt>
          <c:dPt>
            <c:idx val="2"/>
            <c:bubble3D val="0"/>
            <c:spPr>
              <a:solidFill>
                <a:srgbClr val="A0C7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4D-4A2D-B428-C1878C590192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4D-4A2D-B428-C1878C590192}"/>
              </c:ext>
            </c:extLst>
          </c:dPt>
          <c:cat>
            <c:strRef>
              <c:f>Hárok1!$A$2:$A$5</c:f>
              <c:strCache>
                <c:ptCount val="3"/>
                <c:pt idx="0">
                  <c:v>1. štv.</c:v>
                </c:pt>
                <c:pt idx="1">
                  <c:v>2. štv.</c:v>
                </c:pt>
                <c:pt idx="2">
                  <c:v>3. štv.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4D-4A2D-B428-C1878C590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4F-4919-A5C6-58CFBF07289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4F-4919-A5C6-58CFBF072897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4F-4919-A5C6-58CFBF072897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4F-4919-A5C6-58CFBF072897}"/>
              </c:ext>
            </c:extLst>
          </c:dPt>
          <c:cat>
            <c:strRef>
              <c:f>Hárok1!$A$2:$A$5</c:f>
              <c:strCache>
                <c:ptCount val="2"/>
                <c:pt idx="0">
                  <c:v>1. štv.</c:v>
                </c:pt>
                <c:pt idx="1">
                  <c:v>2. štv.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9-4802-BF15-492C6AE61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23-42BD-87F5-A926927C9324}"/>
              </c:ext>
            </c:extLst>
          </c:dPt>
          <c:dPt>
            <c:idx val="1"/>
            <c:bubble3D val="0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23-42BD-87F5-A926927C9324}"/>
              </c:ext>
            </c:extLst>
          </c:dPt>
          <c:cat>
            <c:strRef>
              <c:f>Hárok1!$A$2:$A$3</c:f>
              <c:strCache>
                <c:ptCount val="2"/>
                <c:pt idx="0">
                  <c:v>1. štv.</c:v>
                </c:pt>
                <c:pt idx="1">
                  <c:v>3. štv.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23-42BD-87F5-A926927C9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D-4A2D-B428-C1878C590192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4D-4A2D-B428-C1878C590192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4D-4A2D-B428-C1878C590192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4D-4A2D-B428-C1878C590192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F4-4A3B-B17B-2FE127D4A309}"/>
              </c:ext>
            </c:extLst>
          </c:dPt>
          <c:cat>
            <c:strRef>
              <c:f>Hárok1!$A$2:$A$6</c:f>
              <c:strCache>
                <c:ptCount val="3"/>
                <c:pt idx="0">
                  <c:v>1. štv.</c:v>
                </c:pt>
                <c:pt idx="1">
                  <c:v>2. štv.</c:v>
                </c:pt>
                <c:pt idx="2">
                  <c:v>3. štv.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4D-4A2D-B428-C1878C590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D1-41AC-BB9B-A16A926C1D9C}"/>
              </c:ext>
            </c:extLst>
          </c:dPt>
          <c:dPt>
            <c:idx val="1"/>
            <c:bubble3D val="0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D1-41AC-BB9B-A16A926C1D9C}"/>
              </c:ext>
            </c:extLst>
          </c:dPt>
          <c:cat>
            <c:strRef>
              <c:f>Hárok1!$A$2:$A$3</c:f>
              <c:strCache>
                <c:ptCount val="2"/>
                <c:pt idx="0">
                  <c:v>1. štv.</c:v>
                </c:pt>
                <c:pt idx="1">
                  <c:v>3. štv.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D1-41AC-BB9B-A16A926C1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0.60007</cdr:x>
      <cdr:y>0.38312</cdr:y>
    </cdr:from>
    <cdr:to>
      <cdr:x>0.7781</cdr:x>
      <cdr:y>0.45381</cdr:y>
    </cdr:to>
    <cdr:cxnSp macro="">
      <cdr:nvCxnSpPr>
        <cdr:cNvPr id="3" name="Rovná spojnica 2">
          <a:extLst xmlns:a="http://schemas.openxmlformats.org/drawingml/2006/main">
            <a:ext uri="{FF2B5EF4-FFF2-40B4-BE49-F238E27FC236}">
              <a16:creationId xmlns:a16="http://schemas.microsoft.com/office/drawing/2014/main" id="{54E070BA-1C34-09C8-E6FE-291700F6EEDF}"/>
            </a:ext>
          </a:extLst>
        </cdr:cNvPr>
        <cdr:cNvCxnSpPr/>
      </cdr:nvCxnSpPr>
      <cdr:spPr>
        <a:xfrm xmlns:a="http://schemas.openxmlformats.org/drawingml/2006/main" flipV="1">
          <a:off x="3323408" y="974871"/>
          <a:ext cx="985996" cy="179872"/>
        </a:xfrm>
        <a:prstGeom xmlns:a="http://schemas.openxmlformats.org/drawingml/2006/main" prst="line">
          <a:avLst/>
        </a:prstGeom>
        <a:ln xmlns:a="http://schemas.openxmlformats.org/drawingml/2006/main" cap="rnd">
          <a:solidFill>
            <a:schemeClr val="bg1"/>
          </a:solidFill>
          <a:tailEnd type="oval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0.24312</cdr:x>
      <cdr:y>0.71177</cdr:y>
    </cdr:from>
    <cdr:to>
      <cdr:x>0.46755</cdr:x>
      <cdr:y>0.86886</cdr:y>
    </cdr:to>
    <cdr:cxnSp macro="">
      <cdr:nvCxnSpPr>
        <cdr:cNvPr id="4" name="Rovná spojnica 3">
          <a:extLst xmlns:a="http://schemas.openxmlformats.org/drawingml/2006/main">
            <a:ext uri="{FF2B5EF4-FFF2-40B4-BE49-F238E27FC236}">
              <a16:creationId xmlns:a16="http://schemas.microsoft.com/office/drawing/2014/main" id="{5F750465-4DA1-EC38-DA26-85C6E23AB3AB}"/>
            </a:ext>
          </a:extLst>
        </cdr:cNvPr>
        <cdr:cNvCxnSpPr/>
      </cdr:nvCxnSpPr>
      <cdr:spPr>
        <a:xfrm xmlns:a="http://schemas.openxmlformats.org/drawingml/2006/main" flipH="1">
          <a:off x="1346491" y="1811122"/>
          <a:ext cx="1242973" cy="399725"/>
        </a:xfrm>
        <a:prstGeom xmlns:a="http://schemas.openxmlformats.org/drawingml/2006/main" prst="line">
          <a:avLst/>
        </a:prstGeom>
        <a:ln xmlns:a="http://schemas.openxmlformats.org/drawingml/2006/main" cap="rnd">
          <a:solidFill>
            <a:schemeClr val="bg1"/>
          </a:solidFill>
          <a:tailEnd type="oval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0.24312</cdr:x>
      <cdr:y>0.2772</cdr:y>
    </cdr:from>
    <cdr:to>
      <cdr:x>0.41523</cdr:x>
      <cdr:y>0.35188</cdr:y>
    </cdr:to>
    <cdr:cxnSp macro="">
      <cdr:nvCxnSpPr>
        <cdr:cNvPr id="7" name="Rovná spojnica 6">
          <a:extLst xmlns:a="http://schemas.openxmlformats.org/drawingml/2006/main">
            <a:ext uri="{FF2B5EF4-FFF2-40B4-BE49-F238E27FC236}">
              <a16:creationId xmlns:a16="http://schemas.microsoft.com/office/drawing/2014/main" id="{84B87CE1-D411-5660-24EA-9E93A91CC0D1}"/>
            </a:ext>
          </a:extLst>
        </cdr:cNvPr>
        <cdr:cNvCxnSpPr/>
      </cdr:nvCxnSpPr>
      <cdr:spPr>
        <a:xfrm xmlns:a="http://schemas.openxmlformats.org/drawingml/2006/main" flipH="1" flipV="1">
          <a:off x="1346491" y="705337"/>
          <a:ext cx="953203" cy="190035"/>
        </a:xfrm>
        <a:prstGeom xmlns:a="http://schemas.openxmlformats.org/drawingml/2006/main" prst="line">
          <a:avLst/>
        </a:prstGeom>
        <a:ln xmlns:a="http://schemas.openxmlformats.org/drawingml/2006/main" cap="rnd">
          <a:solidFill>
            <a:schemeClr val="bg1"/>
          </a:solidFill>
          <a:tailEnd type="oval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0.57535</cdr:x>
      <cdr:y>0.22331</cdr:y>
    </cdr:from>
    <cdr:to>
      <cdr:x>0.74121</cdr:x>
      <cdr:y>0.39017</cdr:y>
    </cdr:to>
    <cdr:cxnSp macro="">
      <cdr:nvCxnSpPr>
        <cdr:cNvPr id="3" name="Rovná spojnica 2">
          <a:extLst xmlns:a="http://schemas.openxmlformats.org/drawingml/2006/main">
            <a:ext uri="{FF2B5EF4-FFF2-40B4-BE49-F238E27FC236}">
              <a16:creationId xmlns:a16="http://schemas.microsoft.com/office/drawing/2014/main" id="{54E070BA-1C34-09C8-E6FE-291700F6EEDF}"/>
            </a:ext>
          </a:extLst>
        </cdr:cNvPr>
        <cdr:cNvCxnSpPr/>
      </cdr:nvCxnSpPr>
      <cdr:spPr>
        <a:xfrm xmlns:a="http://schemas.openxmlformats.org/drawingml/2006/main" flipV="1">
          <a:off x="3186527" y="568228"/>
          <a:ext cx="918596" cy="424579"/>
        </a:xfrm>
        <a:prstGeom xmlns:a="http://schemas.openxmlformats.org/drawingml/2006/main" prst="line">
          <a:avLst/>
        </a:prstGeom>
        <a:ln xmlns:a="http://schemas.openxmlformats.org/drawingml/2006/main" cap="rnd">
          <a:solidFill>
            <a:schemeClr val="bg1"/>
          </a:solidFill>
          <a:tailEnd type="oval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0.24211</cdr:x>
      <cdr:y>0.46248</cdr:y>
    </cdr:from>
    <cdr:to>
      <cdr:x>0.41361</cdr:x>
      <cdr:y>0.5</cdr:y>
    </cdr:to>
    <cdr:cxnSp macro="">
      <cdr:nvCxnSpPr>
        <cdr:cNvPr id="7" name="Rovná spojnica 6">
          <a:extLst xmlns:a="http://schemas.openxmlformats.org/drawingml/2006/main">
            <a:ext uri="{FF2B5EF4-FFF2-40B4-BE49-F238E27FC236}">
              <a16:creationId xmlns:a16="http://schemas.microsoft.com/office/drawing/2014/main" id="{84B87CE1-D411-5660-24EA-9E93A91CC0D1}"/>
            </a:ext>
          </a:extLst>
        </cdr:cNvPr>
        <cdr:cNvCxnSpPr/>
      </cdr:nvCxnSpPr>
      <cdr:spPr>
        <a:xfrm xmlns:a="http://schemas.openxmlformats.org/drawingml/2006/main" flipH="1" flipV="1">
          <a:off x="1340884" y="1176797"/>
          <a:ext cx="949841" cy="95467"/>
        </a:xfrm>
        <a:prstGeom xmlns:a="http://schemas.openxmlformats.org/drawingml/2006/main" prst="line">
          <a:avLst/>
        </a:prstGeom>
        <a:ln xmlns:a="http://schemas.openxmlformats.org/drawingml/2006/main" cap="rnd">
          <a:solidFill>
            <a:schemeClr val="bg1"/>
          </a:solidFill>
          <a:tailEnd type="oval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0.56463</cdr:x>
      <cdr:y>0.5</cdr:y>
    </cdr:from>
    <cdr:to>
      <cdr:x>0.79764</cdr:x>
      <cdr:y>0.5</cdr:y>
    </cdr:to>
    <cdr:cxnSp macro="">
      <cdr:nvCxnSpPr>
        <cdr:cNvPr id="3" name="Rovná spojnica 2">
          <a:extLst xmlns:a="http://schemas.openxmlformats.org/drawingml/2006/main">
            <a:ext uri="{FF2B5EF4-FFF2-40B4-BE49-F238E27FC236}">
              <a16:creationId xmlns:a16="http://schemas.microsoft.com/office/drawing/2014/main" id="{54E070BA-1C34-09C8-E6FE-291700F6EEDF}"/>
            </a:ext>
          </a:extLst>
        </cdr:cNvPr>
        <cdr:cNvCxnSpPr/>
      </cdr:nvCxnSpPr>
      <cdr:spPr>
        <a:xfrm xmlns:a="http://schemas.openxmlformats.org/drawingml/2006/main">
          <a:off x="2050197" y="962672"/>
          <a:ext cx="846047" cy="0"/>
        </a:xfrm>
        <a:prstGeom xmlns:a="http://schemas.openxmlformats.org/drawingml/2006/main" prst="line">
          <a:avLst/>
        </a:prstGeom>
        <a:ln xmlns:a="http://schemas.openxmlformats.org/drawingml/2006/main" cap="rnd">
          <a:solidFill>
            <a:schemeClr val="bg1"/>
          </a:solidFill>
          <a:tailEnd type="oval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0.1895</cdr:x>
      <cdr:y>0.5</cdr:y>
    </cdr:from>
    <cdr:to>
      <cdr:x>0.42433</cdr:x>
      <cdr:y>0.5</cdr:y>
    </cdr:to>
    <cdr:cxnSp macro="">
      <cdr:nvCxnSpPr>
        <cdr:cNvPr id="7" name="Rovná spojnica 6">
          <a:extLst xmlns:a="http://schemas.openxmlformats.org/drawingml/2006/main">
            <a:ext uri="{FF2B5EF4-FFF2-40B4-BE49-F238E27FC236}">
              <a16:creationId xmlns:a16="http://schemas.microsoft.com/office/drawing/2014/main" id="{84B87CE1-D411-5660-24EA-9E93A91CC0D1}"/>
            </a:ext>
          </a:extLst>
        </cdr:cNvPr>
        <cdr:cNvCxnSpPr/>
      </cdr:nvCxnSpPr>
      <cdr:spPr>
        <a:xfrm xmlns:a="http://schemas.openxmlformats.org/drawingml/2006/main" flipH="1">
          <a:off x="688066" y="962672"/>
          <a:ext cx="852672" cy="0"/>
        </a:xfrm>
        <a:prstGeom xmlns:a="http://schemas.openxmlformats.org/drawingml/2006/main" prst="line">
          <a:avLst/>
        </a:prstGeom>
        <a:ln xmlns:a="http://schemas.openxmlformats.org/drawingml/2006/main" cap="rnd">
          <a:solidFill>
            <a:schemeClr val="bg1"/>
          </a:solidFill>
          <a:tailEnd type="oval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F5B4-555B-47B9-A4DE-29C29944805B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18C23-C33A-42AD-9AD4-E88F1904F9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63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9BEF0-D280-44B9-BF12-C8D84A838CC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8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441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61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695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xagon 14"/>
          <p:cNvSpPr/>
          <p:nvPr userDrawn="1"/>
        </p:nvSpPr>
        <p:spPr>
          <a:xfrm>
            <a:off x="-171545" y="3106272"/>
            <a:ext cx="971384" cy="645456"/>
          </a:xfrm>
          <a:prstGeom prst="hexagon">
            <a:avLst/>
          </a:prstGeom>
          <a:solidFill>
            <a:srgbClr val="021F2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10" y="3247079"/>
            <a:ext cx="331927" cy="363843"/>
          </a:xfrm>
          <a:prstGeom prst="rect">
            <a:avLst/>
          </a:prstGeom>
        </p:spPr>
      </p:pic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1356567" y="613486"/>
            <a:ext cx="9064904" cy="775272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2400" b="0" i="0" cap="all" baseline="0">
                <a:solidFill>
                  <a:srgbClr val="65C5F0"/>
                </a:solidFill>
                <a:latin typeface="Gotham Rounded Light" charset="0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123265" y="114300"/>
            <a:ext cx="11945470" cy="6629400"/>
          </a:xfrm>
          <a:prstGeom prst="roundRect">
            <a:avLst>
              <a:gd name="adj" fmla="val 2353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171545" y="3106272"/>
            <a:ext cx="971384" cy="645456"/>
            <a:chOff x="-329453" y="2786902"/>
            <a:chExt cx="1932657" cy="1284195"/>
          </a:xfrm>
        </p:grpSpPr>
        <p:sp>
          <p:nvSpPr>
            <p:cNvPr id="27" name="Hexagon 26"/>
            <p:cNvSpPr/>
            <p:nvPr/>
          </p:nvSpPr>
          <p:spPr>
            <a:xfrm>
              <a:off x="-329453" y="2786902"/>
              <a:ext cx="1932657" cy="1284195"/>
            </a:xfrm>
            <a:prstGeom prst="hexagon">
              <a:avLst/>
            </a:prstGeom>
            <a:solidFill>
              <a:srgbClr val="021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171" y="3067050"/>
              <a:ext cx="660400" cy="723900"/>
            </a:xfrm>
            <a:prstGeom prst="rect">
              <a:avLst/>
            </a:prstGeom>
          </p:spPr>
        </p:pic>
      </p:grpSp>
      <p:cxnSp>
        <p:nvCxnSpPr>
          <p:cNvPr id="32" name="Straight Connector 31"/>
          <p:cNvCxnSpPr/>
          <p:nvPr userDrawn="1"/>
        </p:nvCxnSpPr>
        <p:spPr>
          <a:xfrm>
            <a:off x="1356568" y="1398032"/>
            <a:ext cx="4882867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32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129" y="0"/>
            <a:ext cx="5239871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5400000">
            <a:off x="6116170" y="782170"/>
            <a:ext cx="6858000" cy="529365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23265" y="114300"/>
            <a:ext cx="11945470" cy="6629400"/>
          </a:xfrm>
          <a:prstGeom prst="roundRect">
            <a:avLst>
              <a:gd name="adj" fmla="val 2353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71545" y="3106272"/>
            <a:ext cx="971384" cy="645456"/>
            <a:chOff x="-329453" y="2786902"/>
            <a:chExt cx="1932657" cy="1284195"/>
          </a:xfrm>
        </p:grpSpPr>
        <p:sp>
          <p:nvSpPr>
            <p:cNvPr id="9" name="Hexagon 8"/>
            <p:cNvSpPr/>
            <p:nvPr/>
          </p:nvSpPr>
          <p:spPr>
            <a:xfrm>
              <a:off x="-329453" y="2786902"/>
              <a:ext cx="1932657" cy="1284195"/>
            </a:xfrm>
            <a:prstGeom prst="hexagon">
              <a:avLst/>
            </a:prstGeom>
            <a:solidFill>
              <a:srgbClr val="021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171" y="3067050"/>
              <a:ext cx="660400" cy="723900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 userDrawn="1"/>
        </p:nvCxnSpPr>
        <p:spPr>
          <a:xfrm>
            <a:off x="1356568" y="1868679"/>
            <a:ext cx="4882867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56567" y="797381"/>
            <a:ext cx="4882867" cy="744101"/>
          </a:xfrm>
          <a:prstGeom prst="rect">
            <a:avLst/>
          </a:prstGeom>
        </p:spPr>
        <p:txBody>
          <a:bodyPr lIns="0" rIns="0" anchor="b"/>
          <a:lstStyle>
            <a:lvl1pPr>
              <a:defRPr sz="2400" b="0" i="0" cap="all" baseline="0">
                <a:solidFill>
                  <a:srgbClr val="65C5F0"/>
                </a:solidFill>
                <a:latin typeface="Gotham Rounded Light" charset="0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6567" y="2188457"/>
            <a:ext cx="4882867" cy="38115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30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37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91E89-3542-DDE2-8248-997307988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50278C-0DD7-E7A5-88BE-655B33B39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FC591D-979E-A217-36C8-E57D3F81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726294-C3CB-9582-D327-F143AB4F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D1BE92D-FFF1-416E-3C6E-231E979B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210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2B125-AFF8-7233-726F-336667C2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9AC6FA-CF7D-D9DB-B068-57687FEE6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A5B4F7-E647-3152-8B5C-E5F6F02D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F2B03A0-FC01-7C94-CA7B-C068DB4C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6BD44C1-4A30-2B7E-98A5-8B6649A5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7874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3B597-7720-6D76-85C5-04137DC4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2AF3F5-EDE5-7FC4-5FE9-732C2F32E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790B303-A796-2C3C-C59B-05040477A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D33B82-0520-F78F-8BBB-30832792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0F039DB-8BFD-9B4F-D0C1-021B84DD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15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674AE-1496-AAAC-3F9D-B4E9499E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7013C0-3938-FE83-B82C-9D4D42B6E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D377FC2-3AE0-2489-61E1-44BFDD8EF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F853B46-8D59-E600-087B-DFDE4596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D04F114-E49B-EB99-9901-B5A92015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BBF1775-D151-40DF-44B9-08D523C9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919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DF7F2-6A35-9CEF-D414-545B3B74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12BC14-0C97-A003-A024-90B6DBE97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AFF2E-564D-B1AD-9A0E-B14932779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6B7589-5865-921B-71D0-2AB1B1E62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9515F09-7709-1ED3-A32F-3B353281D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8EECE3A-8169-B1C1-436F-42DB99C25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8D381B7-F9AB-F5BD-7402-876A93E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70E0502-5832-6043-FA7C-152DD4C3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204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8466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82A0C4-898C-A8D6-C266-DB63A9B1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20A6576-7B0A-BA85-E6CB-E6240DEB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28CA41E-EA4F-9236-18CD-F2A9494A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12938CF-61C6-701D-EB5F-CBA7D4AA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4579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A172546-F2D4-12BD-8FC3-0EEFF806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2CF6FEC-FC94-5979-4F34-BC4AB9C4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783C620-3B74-8934-0496-BCA6B35E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373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066D5-F068-2350-7DD1-AAA6831C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814190-4E8E-CC9D-812C-EBC26B05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81534F-0346-BBE9-4988-B59771290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DE379F8-D59F-50CE-4D59-78FD6884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64D9D3-BB26-6E57-20C0-BF8BB4B5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E38A914-B930-ABA1-1740-94C41666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8003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ABF9F-45A9-C32A-B306-219B59BC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1655AD3-CC65-03DE-4243-22D6E06EC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F7245A-0A95-AA28-0C41-AF5E0221E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4F6EA48-9483-3805-0B71-94D5973D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9B7F2AB-6F97-3D34-5045-72F1C08C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A1FD2B6-AF42-6570-7489-2AF22ADF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332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C9EEC-6CF9-F4F2-3B2D-44BBC527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5CDA647-A6F7-0FE7-3861-8A643C5E6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DBC57A-E4A4-D885-9B52-07FF298A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20B1E1B-25B8-0927-2748-09CFD218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5F476D5-C216-4802-E7F5-6A523B85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4250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0314DE3-D3B8-F12C-1EF9-0FA2AB706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CB7617F-D133-38FF-1574-5B14289BD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4B8F7EF-0F29-F185-31D0-421431AC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8C6FA54-AFEE-B45D-B6A9-D7552E0D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D4C9F3-106E-0DF7-23F9-4A9D128E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644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xagon 14"/>
          <p:cNvSpPr/>
          <p:nvPr userDrawn="1"/>
        </p:nvSpPr>
        <p:spPr>
          <a:xfrm>
            <a:off x="-171545" y="3106272"/>
            <a:ext cx="971384" cy="645456"/>
          </a:xfrm>
          <a:prstGeom prst="hexagon">
            <a:avLst/>
          </a:prstGeom>
          <a:solidFill>
            <a:srgbClr val="021F2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10" y="3247079"/>
            <a:ext cx="331927" cy="363843"/>
          </a:xfrm>
          <a:prstGeom prst="rect">
            <a:avLst/>
          </a:prstGeom>
        </p:spPr>
      </p:pic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1356567" y="613486"/>
            <a:ext cx="9064904" cy="775272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2400" b="0" i="0" cap="all" baseline="0">
                <a:solidFill>
                  <a:srgbClr val="65C5F0"/>
                </a:solidFill>
                <a:latin typeface="Gotham Rounded Light" charset="0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123265" y="114300"/>
            <a:ext cx="11945470" cy="6629400"/>
          </a:xfrm>
          <a:prstGeom prst="roundRect">
            <a:avLst>
              <a:gd name="adj" fmla="val 2353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171545" y="3106272"/>
            <a:ext cx="971384" cy="645456"/>
            <a:chOff x="-329453" y="2786902"/>
            <a:chExt cx="1932657" cy="1284195"/>
          </a:xfrm>
        </p:grpSpPr>
        <p:sp>
          <p:nvSpPr>
            <p:cNvPr id="27" name="Hexagon 26"/>
            <p:cNvSpPr/>
            <p:nvPr/>
          </p:nvSpPr>
          <p:spPr>
            <a:xfrm>
              <a:off x="-329453" y="2786902"/>
              <a:ext cx="1932657" cy="1284195"/>
            </a:xfrm>
            <a:prstGeom prst="hexagon">
              <a:avLst/>
            </a:prstGeom>
            <a:solidFill>
              <a:srgbClr val="021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171" y="3067050"/>
              <a:ext cx="660400" cy="723900"/>
            </a:xfrm>
            <a:prstGeom prst="rect">
              <a:avLst/>
            </a:prstGeom>
          </p:spPr>
        </p:pic>
      </p:grpSp>
      <p:cxnSp>
        <p:nvCxnSpPr>
          <p:cNvPr id="32" name="Straight Connector 31"/>
          <p:cNvCxnSpPr/>
          <p:nvPr userDrawn="1"/>
        </p:nvCxnSpPr>
        <p:spPr>
          <a:xfrm>
            <a:off x="1356568" y="1398032"/>
            <a:ext cx="4882867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2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497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189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92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493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409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463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494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64A8-15DE-49E1-930D-A10EFA49B58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9AFB2-187B-4526-8E4C-E34EA53E06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226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2A117D4-864C-5DF2-CE5A-21F12B91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403DB1-649E-5983-174A-1FD04DB86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E0C291-5A47-C456-980D-1E690AB69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EEAE0-794E-4D2C-B059-DCB2D1897EB3}" type="datetimeFigureOut">
              <a:rPr lang="sk-SK" smtClean="0"/>
              <a:t>13. 11. 2024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8CA655B-AE38-B5F6-BA31-C0B5CEC6A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B429DAD-A81C-76B6-80F9-B67DBC9A9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3365A0-7041-40A7-9DBC-C997E9FF87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296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azanelatky.sk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antidoping.sk/videos/290865023958400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35" y="515636"/>
            <a:ext cx="2440537" cy="1367547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 rot="228619">
            <a:off x="1127153" y="2895889"/>
            <a:ext cx="10073405" cy="1673130"/>
            <a:chOff x="4416" y="2166133"/>
            <a:chExt cx="12192000" cy="2170127"/>
          </a:xfrm>
        </p:grpSpPr>
        <p:grpSp>
          <p:nvGrpSpPr>
            <p:cNvPr id="9" name="Skupina 8"/>
            <p:cNvGrpSpPr/>
            <p:nvPr/>
          </p:nvGrpSpPr>
          <p:grpSpPr>
            <a:xfrm>
              <a:off x="1339357" y="2166133"/>
              <a:ext cx="9536820" cy="2170127"/>
              <a:chOff x="1339357" y="2166133"/>
              <a:chExt cx="9536820" cy="2170127"/>
            </a:xfrm>
          </p:grpSpPr>
          <p:sp>
            <p:nvSpPr>
              <p:cNvPr id="16" name="Ovál 15">
                <a:extLst>
                  <a:ext uri="{FF2B5EF4-FFF2-40B4-BE49-F238E27FC236}">
                    <a16:creationId xmlns:a16="http://schemas.microsoft.com/office/drawing/2014/main" id="{90648539-3D6D-4B10-AFE7-A4D0BB332D5B}"/>
                  </a:ext>
                </a:extLst>
              </p:cNvPr>
              <p:cNvSpPr/>
              <p:nvPr/>
            </p:nvSpPr>
            <p:spPr>
              <a:xfrm rot="21122639">
                <a:off x="1339357" y="2869916"/>
                <a:ext cx="9536817" cy="146634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90648539-3D6D-4B10-AFE7-A4D0BB332D5B}"/>
                  </a:ext>
                </a:extLst>
              </p:cNvPr>
              <p:cNvSpPr/>
              <p:nvPr/>
            </p:nvSpPr>
            <p:spPr>
              <a:xfrm rot="21122639">
                <a:off x="1339357" y="2518025"/>
                <a:ext cx="9536817" cy="146634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vál 11">
                <a:extLst>
                  <a:ext uri="{FF2B5EF4-FFF2-40B4-BE49-F238E27FC236}">
                    <a16:creationId xmlns:a16="http://schemas.microsoft.com/office/drawing/2014/main" id="{90648539-3D6D-4B10-AFE7-A4D0BB332D5B}"/>
                  </a:ext>
                </a:extLst>
              </p:cNvPr>
              <p:cNvSpPr/>
              <p:nvPr/>
            </p:nvSpPr>
            <p:spPr>
              <a:xfrm rot="21122639">
                <a:off x="1339360" y="2166133"/>
                <a:ext cx="9536817" cy="146634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25" name="BlokTextu 24">
              <a:extLst>
                <a:ext uri="{FF2B5EF4-FFF2-40B4-BE49-F238E27FC236}">
                  <a16:creationId xmlns:a16="http://schemas.microsoft.com/office/drawing/2014/main" id="{7601F7FD-2143-470F-AC14-12E9F8D884FC}"/>
                </a:ext>
              </a:extLst>
            </p:cNvPr>
            <p:cNvSpPr txBox="1"/>
            <p:nvPr/>
          </p:nvSpPr>
          <p:spPr>
            <a:xfrm rot="21371381">
              <a:off x="4416" y="2520203"/>
              <a:ext cx="12192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k-SK" sz="3600" b="1" dirty="0">
                  <a:solidFill>
                    <a:schemeClr val="accent5">
                      <a:lumMod val="50000"/>
                    </a:schemeClr>
                  </a:solidFill>
                </a:rPr>
                <a:t>Stretnutie SADA so zástupcami </a:t>
              </a:r>
              <a:br>
                <a:rPr lang="sk-SK" sz="3600" b="1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sk-SK" sz="3600" b="1" dirty="0">
                  <a:solidFill>
                    <a:schemeClr val="accent5">
                      <a:lumMod val="50000"/>
                    </a:schemeClr>
                  </a:solidFill>
                </a:rPr>
                <a:t>športových organizácií</a:t>
              </a:r>
              <a:endParaRPr lang="sk-SK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BlokTextu 14">
            <a:extLst>
              <a:ext uri="{FF2B5EF4-FFF2-40B4-BE49-F238E27FC236}">
                <a16:creationId xmlns:a16="http://schemas.microsoft.com/office/drawing/2014/main" id="{2650F6BF-A3FF-4968-A7B5-EB1F8C7E3023}"/>
              </a:ext>
            </a:extLst>
          </p:cNvPr>
          <p:cNvSpPr txBox="1"/>
          <p:nvPr/>
        </p:nvSpPr>
        <p:spPr>
          <a:xfrm>
            <a:off x="949646" y="5625254"/>
            <a:ext cx="482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Bahnschrift Light" panose="020B0502040204020203" pitchFamily="34" charset="0"/>
              </a:rPr>
              <a:t>PaedDr. Žaneta </a:t>
            </a:r>
            <a:r>
              <a:rPr lang="sk-SK" sz="1600" dirty="0" err="1">
                <a:latin typeface="Bahnschrift Light" panose="020B0502040204020203" pitchFamily="34" charset="0"/>
              </a:rPr>
              <a:t>Csáderová</a:t>
            </a:r>
            <a:r>
              <a:rPr lang="sk-SK" sz="1600" dirty="0">
                <a:latin typeface="Bahnschrift Light" panose="020B0502040204020203" pitchFamily="34" charset="0"/>
              </a:rPr>
              <a:t>, PhD.</a:t>
            </a:r>
          </a:p>
          <a:p>
            <a:r>
              <a:rPr lang="sk-SK" sz="1600" dirty="0">
                <a:latin typeface="Bahnschrift Light" panose="020B0502040204020203" pitchFamily="34" charset="0"/>
              </a:rPr>
              <a:t>Ing. Tomáš Pagáč, PhD.</a:t>
            </a:r>
          </a:p>
          <a:p>
            <a:r>
              <a:rPr lang="sk-SK" sz="1600" dirty="0">
                <a:latin typeface="Bahnschrift Light" panose="020B0502040204020203" pitchFamily="34" charset="0"/>
              </a:rPr>
              <a:t>Mgr. Kristián Slíž, PhD.</a:t>
            </a:r>
          </a:p>
        </p:txBody>
      </p:sp>
      <p:sp>
        <p:nvSpPr>
          <p:cNvPr id="8" name="Obdĺžnik 7"/>
          <p:cNvSpPr/>
          <p:nvPr/>
        </p:nvSpPr>
        <p:spPr>
          <a:xfrm>
            <a:off x="8958439" y="5621461"/>
            <a:ext cx="2502041" cy="83099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k-SK" sz="1600" b="1" dirty="0">
                <a:latin typeface="Bahnschrift Light" panose="020B0502040204020203" pitchFamily="34" charset="0"/>
              </a:rPr>
              <a:t>12</a:t>
            </a:r>
            <a:r>
              <a:rPr lang="da-DK" sz="1600" b="1" dirty="0">
                <a:latin typeface="Bahnschrift Light" panose="020B0502040204020203" pitchFamily="34" charset="0"/>
              </a:rPr>
              <a:t>. </a:t>
            </a:r>
            <a:r>
              <a:rPr lang="sk-SK" sz="1600" b="1" dirty="0">
                <a:latin typeface="Bahnschrift Light" panose="020B0502040204020203" pitchFamily="34" charset="0"/>
              </a:rPr>
              <a:t>november</a:t>
            </a:r>
            <a:r>
              <a:rPr lang="da-DK" sz="1600" b="1" dirty="0">
                <a:latin typeface="Bahnschrift Light" panose="020B0502040204020203" pitchFamily="34" charset="0"/>
              </a:rPr>
              <a:t> 2024</a:t>
            </a:r>
          </a:p>
          <a:p>
            <a:r>
              <a:rPr lang="sk-SK" sz="1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Ministerstvo cestovného ruchu a športu</a:t>
            </a:r>
          </a:p>
        </p:txBody>
      </p:sp>
      <p:pic>
        <p:nvPicPr>
          <p:cNvPr id="1026" name="Picture 2" descr="Hlavná stránka - Ministerstvo cestovného ruchu a športu SR">
            <a:extLst>
              <a:ext uri="{FF2B5EF4-FFF2-40B4-BE49-F238E27FC236}">
                <a16:creationId xmlns:a16="http://schemas.microsoft.com/office/drawing/2014/main" id="{30F67657-9123-D039-DC5C-96483424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05" y="688033"/>
            <a:ext cx="2914460" cy="10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C6834CD1-2978-CC56-EC8A-84715CB9AC10}"/>
              </a:ext>
            </a:extLst>
          </p:cNvPr>
          <p:cNvSpPr txBox="1"/>
          <p:nvPr/>
        </p:nvSpPr>
        <p:spPr>
          <a:xfrm>
            <a:off x="4539075" y="5621462"/>
            <a:ext cx="3751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>
                <a:latin typeface="Bahnschrift Light" panose="020B0502040204020203" pitchFamily="34" charset="0"/>
              </a:rPr>
              <a:t>PharmDr. Kamila </a:t>
            </a:r>
            <a:r>
              <a:rPr lang="sk-SK" sz="1600" dirty="0" err="1">
                <a:latin typeface="Bahnschrift Light" panose="020B0502040204020203" pitchFamily="34" charset="0"/>
              </a:rPr>
              <a:t>Chomaničová</a:t>
            </a:r>
            <a:r>
              <a:rPr lang="sk-SK" sz="1600" dirty="0">
                <a:latin typeface="Bahnschrift Light" panose="020B0502040204020203" pitchFamily="34" charset="0"/>
              </a:rPr>
              <a:t>, PhD.</a:t>
            </a:r>
          </a:p>
          <a:p>
            <a:r>
              <a:rPr lang="sk-SK" sz="1600" dirty="0">
                <a:latin typeface="Bahnschrift Light" panose="020B0502040204020203" pitchFamily="34" charset="0"/>
              </a:rPr>
              <a:t>Bc. Alexandra </a:t>
            </a:r>
            <a:r>
              <a:rPr lang="sk-SK" sz="1600" dirty="0" err="1">
                <a:latin typeface="Bahnschrift Light" panose="020B0502040204020203" pitchFamily="34" charset="0"/>
              </a:rPr>
              <a:t>Megóová</a:t>
            </a:r>
            <a:endParaRPr lang="sk-SK" sz="1600" dirty="0">
              <a:latin typeface="Bahnschrift Light" panose="020B0502040204020203" pitchFamily="34" charset="0"/>
            </a:endParaRPr>
          </a:p>
          <a:p>
            <a:r>
              <a:rPr lang="sk-SK" sz="1600" dirty="0">
                <a:latin typeface="Bahnschrift Light" panose="020B0502040204020203" pitchFamily="34" charset="0"/>
              </a:rPr>
              <a:t>Mgr. Ján Baník</a:t>
            </a:r>
          </a:p>
        </p:txBody>
      </p:sp>
    </p:spTree>
    <p:extLst>
      <p:ext uri="{BB962C8B-B14F-4D97-AF65-F5344CB8AC3E}">
        <p14:creationId xmlns:p14="http://schemas.microsoft.com/office/powerpoint/2010/main" val="176485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E0922-861E-1D6F-5BD0-5BDD9DBBE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27612D-C0C3-1C94-C2BE-BF75C93AF7ED}"/>
              </a:ext>
            </a:extLst>
          </p:cNvPr>
          <p:cNvSpPr/>
          <p:nvPr/>
        </p:nvSpPr>
        <p:spPr>
          <a:xfrm>
            <a:off x="123265" y="114300"/>
            <a:ext cx="11945470" cy="6629400"/>
          </a:xfrm>
          <a:prstGeom prst="roundRect">
            <a:avLst>
              <a:gd name="adj" fmla="val 2353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7B7937-C91E-C6EC-E683-DF134B6683ED}"/>
              </a:ext>
            </a:extLst>
          </p:cNvPr>
          <p:cNvGrpSpPr/>
          <p:nvPr/>
        </p:nvGrpSpPr>
        <p:grpSpPr>
          <a:xfrm>
            <a:off x="-171545" y="3106272"/>
            <a:ext cx="971384" cy="645456"/>
            <a:chOff x="-329453" y="2786902"/>
            <a:chExt cx="1932657" cy="1284195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44A06BBC-E91B-9904-D707-67E5C9EE87C9}"/>
                </a:ext>
              </a:extLst>
            </p:cNvPr>
            <p:cNvSpPr/>
            <p:nvPr/>
          </p:nvSpPr>
          <p:spPr>
            <a:xfrm>
              <a:off x="-329453" y="2786902"/>
              <a:ext cx="1932657" cy="1284195"/>
            </a:xfrm>
            <a:prstGeom prst="hexagon">
              <a:avLst/>
            </a:prstGeom>
            <a:solidFill>
              <a:srgbClr val="021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8D2752B-100D-4E00-38BA-8BB804B7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171" y="3067050"/>
              <a:ext cx="660400" cy="7239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10859B-6174-D227-63A4-94B35E35FD94}"/>
              </a:ext>
            </a:extLst>
          </p:cNvPr>
          <p:cNvSpPr txBox="1"/>
          <p:nvPr/>
        </p:nvSpPr>
        <p:spPr>
          <a:xfrm>
            <a:off x="1356568" y="800100"/>
            <a:ext cx="10328926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i="0" u="none" strike="noStrike" kern="1200" cap="all" spc="0" normalizeH="0" baseline="0" noProof="0" dirty="0" err="1">
                <a:ln>
                  <a:noFill/>
                </a:ln>
                <a:solidFill>
                  <a:srgbClr val="65C5F0"/>
                </a:solidFill>
                <a:effectLst/>
                <a:uLnTx/>
                <a:uFillTx/>
                <a:latin typeface="Gotham Rounded Light" charset="0"/>
                <a:ea typeface="+mn-ea"/>
                <a:cs typeface="+mn-cs"/>
              </a:rPr>
              <a:t>KOMISIe</a:t>
            </a:r>
            <a:r>
              <a:rPr kumimoji="0" lang="sk-SK" sz="3000" i="0" u="none" strike="noStrike" kern="1200" cap="all" spc="0" normalizeH="0" baseline="0" noProof="0" dirty="0">
                <a:ln>
                  <a:noFill/>
                </a:ln>
                <a:solidFill>
                  <a:srgbClr val="65C5F0"/>
                </a:solidFill>
                <a:effectLst/>
                <a:uLnTx/>
                <a:uFillTx/>
                <a:latin typeface="Gotham Rounded Light" charset="0"/>
                <a:ea typeface="+mn-ea"/>
                <a:cs typeface="+mn-cs"/>
              </a:rPr>
              <a:t> PRE KONANIE VO VECI DOPINGU</a:t>
            </a:r>
            <a:endParaRPr kumimoji="0" lang="en-US" sz="3000" i="0" u="none" strike="noStrike" kern="1200" cap="all" spc="0" normalizeH="0" baseline="0" noProof="0" dirty="0">
              <a:ln>
                <a:noFill/>
              </a:ln>
              <a:solidFill>
                <a:srgbClr val="65C5F0"/>
              </a:solidFill>
              <a:effectLst/>
              <a:uLnTx/>
              <a:uFillTx/>
              <a:latin typeface="Gotham Rounded Light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DF016C-A8E6-2AD9-8032-461FF0382AF2}"/>
              </a:ext>
            </a:extLst>
          </p:cNvPr>
          <p:cNvCxnSpPr/>
          <p:nvPr/>
        </p:nvCxnSpPr>
        <p:spPr>
          <a:xfrm>
            <a:off x="1356568" y="1398032"/>
            <a:ext cx="4882867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>
            <a:extLst>
              <a:ext uri="{FF2B5EF4-FFF2-40B4-BE49-F238E27FC236}">
                <a16:creationId xmlns:a16="http://schemas.microsoft.com/office/drawing/2014/main" id="{24A170EA-AD69-D940-52BB-D403D10ABFEC}"/>
              </a:ext>
            </a:extLst>
          </p:cNvPr>
          <p:cNvSpPr txBox="1"/>
          <p:nvPr/>
        </p:nvSpPr>
        <p:spPr>
          <a:xfrm>
            <a:off x="1356568" y="1626633"/>
            <a:ext cx="9956700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Komisia pre konanie vo veci dopingu na prvom stupni: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JUDr. Peter Reisz (predseda)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Mgr. Juraj </a:t>
            </a:r>
            <a:r>
              <a:rPr kumimoji="0" lang="sk-S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Gallo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(člen)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MUDr. Martin </a:t>
            </a:r>
            <a:r>
              <a:rPr kumimoji="0" lang="sk-S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Handžák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(člen)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Mgr. Branislav Mráz (náhradník)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66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47AA3-FB96-EC6A-5B2E-4C2238F27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32F73B-41CB-C823-CEB2-BF9EDEB67C60}"/>
              </a:ext>
            </a:extLst>
          </p:cNvPr>
          <p:cNvSpPr/>
          <p:nvPr/>
        </p:nvSpPr>
        <p:spPr>
          <a:xfrm>
            <a:off x="123265" y="114300"/>
            <a:ext cx="11945470" cy="6629400"/>
          </a:xfrm>
          <a:prstGeom prst="roundRect">
            <a:avLst>
              <a:gd name="adj" fmla="val 2353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5572D2-C22A-5A23-E7F7-BF71637AC3D0}"/>
              </a:ext>
            </a:extLst>
          </p:cNvPr>
          <p:cNvGrpSpPr/>
          <p:nvPr/>
        </p:nvGrpSpPr>
        <p:grpSpPr>
          <a:xfrm>
            <a:off x="-171545" y="3106272"/>
            <a:ext cx="971384" cy="645456"/>
            <a:chOff x="-329453" y="2786902"/>
            <a:chExt cx="1932657" cy="1284195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573B6EBD-384B-C8C1-501E-5B6E5AB38C70}"/>
                </a:ext>
              </a:extLst>
            </p:cNvPr>
            <p:cNvSpPr/>
            <p:nvPr/>
          </p:nvSpPr>
          <p:spPr>
            <a:xfrm>
              <a:off x="-329453" y="2786902"/>
              <a:ext cx="1932657" cy="1284195"/>
            </a:xfrm>
            <a:prstGeom prst="hexagon">
              <a:avLst/>
            </a:prstGeom>
            <a:solidFill>
              <a:srgbClr val="021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0E5EC1A-F725-1271-BAEA-52BDDFB6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171" y="3067050"/>
              <a:ext cx="660400" cy="7239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66DDEA-3034-69DF-F521-B35B27ACAFE8}"/>
              </a:ext>
            </a:extLst>
          </p:cNvPr>
          <p:cNvSpPr txBox="1"/>
          <p:nvPr/>
        </p:nvSpPr>
        <p:spPr>
          <a:xfrm>
            <a:off x="1356568" y="800100"/>
            <a:ext cx="10328926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i="0" u="none" strike="noStrike" kern="1200" cap="all" spc="0" normalizeH="0" baseline="0" noProof="0" dirty="0" err="1">
                <a:ln>
                  <a:noFill/>
                </a:ln>
                <a:solidFill>
                  <a:srgbClr val="65C5F0"/>
                </a:solidFill>
                <a:effectLst/>
                <a:uLnTx/>
                <a:uFillTx/>
                <a:latin typeface="Gotham Rounded Light" charset="0"/>
                <a:ea typeface="+mn-ea"/>
                <a:cs typeface="+mn-cs"/>
              </a:rPr>
              <a:t>KOMISIe</a:t>
            </a:r>
            <a:r>
              <a:rPr kumimoji="0" lang="sk-SK" sz="3000" i="0" u="none" strike="noStrike" kern="1200" cap="all" spc="0" normalizeH="0" baseline="0" noProof="0" dirty="0">
                <a:ln>
                  <a:noFill/>
                </a:ln>
                <a:solidFill>
                  <a:srgbClr val="65C5F0"/>
                </a:solidFill>
                <a:effectLst/>
                <a:uLnTx/>
                <a:uFillTx/>
                <a:latin typeface="Gotham Rounded Light" charset="0"/>
                <a:ea typeface="+mn-ea"/>
                <a:cs typeface="+mn-cs"/>
              </a:rPr>
              <a:t> PRE KONANIE VO VECI DOPINGU</a:t>
            </a:r>
            <a:endParaRPr kumimoji="0" lang="en-US" sz="3000" i="0" u="none" strike="noStrike" kern="1200" cap="all" spc="0" normalizeH="0" baseline="0" noProof="0" dirty="0">
              <a:ln>
                <a:noFill/>
              </a:ln>
              <a:solidFill>
                <a:srgbClr val="65C5F0"/>
              </a:solidFill>
              <a:effectLst/>
              <a:uLnTx/>
              <a:uFillTx/>
              <a:latin typeface="Gotham Rounded Light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79C03A-98A5-22D7-1718-6C7275CA3E91}"/>
              </a:ext>
            </a:extLst>
          </p:cNvPr>
          <p:cNvCxnSpPr/>
          <p:nvPr/>
        </p:nvCxnSpPr>
        <p:spPr>
          <a:xfrm>
            <a:off x="1356568" y="1398032"/>
            <a:ext cx="4882867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>
            <a:extLst>
              <a:ext uri="{FF2B5EF4-FFF2-40B4-BE49-F238E27FC236}">
                <a16:creationId xmlns:a16="http://schemas.microsoft.com/office/drawing/2014/main" id="{263E4B85-E202-D54F-9799-D094E44607E9}"/>
              </a:ext>
            </a:extLst>
          </p:cNvPr>
          <p:cNvSpPr txBox="1"/>
          <p:nvPr/>
        </p:nvSpPr>
        <p:spPr>
          <a:xfrm>
            <a:off x="1356568" y="1626633"/>
            <a:ext cx="9956700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Komisia pre konanie vo veci dopingu na druhom stupni: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JUDr. Roman Heinrich (predseda)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JUDr. Marcel </a:t>
            </a:r>
            <a:r>
              <a:rPr kumimoji="0" lang="sk-S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Blažo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(člen)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JUDr. Patrik </a:t>
            </a:r>
            <a:r>
              <a:rPr kumimoji="0" lang="sk-S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Hrbek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(člen)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JUDr. Andrej Vlk (náhradník)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7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2370C6BD-9AEB-5A5A-5F6B-6172D0926743}"/>
              </a:ext>
            </a:extLst>
          </p:cNvPr>
          <p:cNvSpPr txBox="1"/>
          <p:nvPr/>
        </p:nvSpPr>
        <p:spPr>
          <a:xfrm>
            <a:off x="1004779" y="-12040"/>
            <a:ext cx="1435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2B7F5D7-9A9A-EA39-BB38-57ABD1BC5631}"/>
              </a:ext>
            </a:extLst>
          </p:cNvPr>
          <p:cNvSpPr txBox="1"/>
          <p:nvPr/>
        </p:nvSpPr>
        <p:spPr>
          <a:xfrm>
            <a:off x="485301" y="1147634"/>
            <a:ext cx="222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žiadostí o TUE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487945F-1300-8BC7-3F16-E10535F20FC5}"/>
              </a:ext>
            </a:extLst>
          </p:cNvPr>
          <p:cNvSpPr txBox="1"/>
          <p:nvPr/>
        </p:nvSpPr>
        <p:spPr>
          <a:xfrm>
            <a:off x="2573081" y="461664"/>
            <a:ext cx="290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Status žiadostí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2046DB5-D987-6FDE-2DCC-49DEF1C5D12A}"/>
              </a:ext>
            </a:extLst>
          </p:cNvPr>
          <p:cNvGraphicFramePr/>
          <p:nvPr/>
        </p:nvGraphicFramePr>
        <p:xfrm>
          <a:off x="3326809" y="804727"/>
          <a:ext cx="5538381" cy="254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BlokTextu 11">
            <a:extLst>
              <a:ext uri="{FF2B5EF4-FFF2-40B4-BE49-F238E27FC236}">
                <a16:creationId xmlns:a16="http://schemas.microsoft.com/office/drawing/2014/main" id="{34207E27-040B-7791-72E5-294902B7D20E}"/>
              </a:ext>
            </a:extLst>
          </p:cNvPr>
          <p:cNvSpPr txBox="1"/>
          <p:nvPr/>
        </p:nvSpPr>
        <p:spPr>
          <a:xfrm>
            <a:off x="2923783" y="1759505"/>
            <a:ext cx="179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Udelené TUE  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D204E06-7122-8842-6DEA-59166E386882}"/>
              </a:ext>
            </a:extLst>
          </p:cNvPr>
          <p:cNvSpPr txBox="1"/>
          <p:nvPr/>
        </p:nvSpPr>
        <p:spPr>
          <a:xfrm>
            <a:off x="7501574" y="1107925"/>
            <a:ext cx="290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Zamietnuté TUE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81CA0B6-9037-A82C-C510-927F20DAB13F}"/>
              </a:ext>
            </a:extLst>
          </p:cNvPr>
          <p:cNvSpPr txBox="1"/>
          <p:nvPr/>
        </p:nvSpPr>
        <p:spPr>
          <a:xfrm>
            <a:off x="584792" y="3429000"/>
            <a:ext cx="290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Typy TUE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4FE3D544-C4ED-AAE3-61C9-27546F87DDD0}"/>
              </a:ext>
            </a:extLst>
          </p:cNvPr>
          <p:cNvSpPr txBox="1"/>
          <p:nvPr/>
        </p:nvSpPr>
        <p:spPr>
          <a:xfrm>
            <a:off x="584792" y="6303575"/>
            <a:ext cx="749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TUE = terapeutická výnimka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F20B0C5D-F0FE-1D2D-1262-AEFBA2DBD39C}"/>
              </a:ext>
            </a:extLst>
          </p:cNvPr>
          <p:cNvGraphicFramePr/>
          <p:nvPr/>
        </p:nvGraphicFramePr>
        <p:xfrm>
          <a:off x="1612606" y="4240358"/>
          <a:ext cx="2846571" cy="19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BlokTextu 20">
            <a:extLst>
              <a:ext uri="{FF2B5EF4-FFF2-40B4-BE49-F238E27FC236}">
                <a16:creationId xmlns:a16="http://schemas.microsoft.com/office/drawing/2014/main" id="{E0B62A44-09C7-25FD-800D-B718069F43AA}"/>
              </a:ext>
            </a:extLst>
          </p:cNvPr>
          <p:cNvSpPr txBox="1"/>
          <p:nvPr/>
        </p:nvSpPr>
        <p:spPr>
          <a:xfrm>
            <a:off x="622960" y="3866369"/>
            <a:ext cx="455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Udelené TUE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65F28F60-7206-5947-9CD9-4321CCB80E56}"/>
              </a:ext>
            </a:extLst>
          </p:cNvPr>
          <p:cNvSpPr txBox="1"/>
          <p:nvPr/>
        </p:nvSpPr>
        <p:spPr>
          <a:xfrm>
            <a:off x="622960" y="4513334"/>
            <a:ext cx="142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Diuretikum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DF0017C8-EB1F-053C-6641-19003717C774}"/>
              </a:ext>
            </a:extLst>
          </p:cNvPr>
          <p:cNvCxnSpPr>
            <a:cxnSpLocks/>
          </p:cNvCxnSpPr>
          <p:nvPr/>
        </p:nvCxnSpPr>
        <p:spPr>
          <a:xfrm flipH="1" flipV="1">
            <a:off x="2085794" y="4707552"/>
            <a:ext cx="644969" cy="21454"/>
          </a:xfrm>
          <a:prstGeom prst="line">
            <a:avLst/>
          </a:prstGeom>
          <a:ln cap="rnd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BlokTextu 30">
            <a:extLst>
              <a:ext uri="{FF2B5EF4-FFF2-40B4-BE49-F238E27FC236}">
                <a16:creationId xmlns:a16="http://schemas.microsoft.com/office/drawing/2014/main" id="{CA6D525D-6F8D-73DC-AB2A-5558E78C941F}"/>
              </a:ext>
            </a:extLst>
          </p:cNvPr>
          <p:cNvSpPr txBox="1"/>
          <p:nvPr/>
        </p:nvSpPr>
        <p:spPr>
          <a:xfrm>
            <a:off x="4072570" y="4490867"/>
            <a:ext cx="304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Stimulant (retroaktívna TUE)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5E938544-BD83-D55E-8954-EBBAF605659C}"/>
              </a:ext>
            </a:extLst>
          </p:cNvPr>
          <p:cNvSpPr txBox="1"/>
          <p:nvPr/>
        </p:nvSpPr>
        <p:spPr>
          <a:xfrm>
            <a:off x="4072570" y="5369479"/>
            <a:ext cx="186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Beta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blokátor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034CEC53-B094-5F5B-66C5-B8168AA9CDD5}"/>
              </a:ext>
            </a:extLst>
          </p:cNvPr>
          <p:cNvSpPr txBox="1"/>
          <p:nvPr/>
        </p:nvSpPr>
        <p:spPr>
          <a:xfrm>
            <a:off x="7137409" y="3857102"/>
            <a:ext cx="3631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Zamietnuté TUE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EB304308-F7B9-059D-3128-14D73939AC59}"/>
              </a:ext>
            </a:extLst>
          </p:cNvPr>
          <p:cNvSpPr txBox="1"/>
          <p:nvPr/>
        </p:nvSpPr>
        <p:spPr>
          <a:xfrm>
            <a:off x="6540444" y="5093453"/>
            <a:ext cx="178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Beta-2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agonista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A975719F-B2DC-7A72-2003-9A5C007B7BF8}"/>
              </a:ext>
            </a:extLst>
          </p:cNvPr>
          <p:cNvSpPr txBox="1"/>
          <p:nvPr/>
        </p:nvSpPr>
        <p:spPr>
          <a:xfrm>
            <a:off x="7128678" y="2825792"/>
            <a:ext cx="451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100%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žiadostí bolo posúdených v časovej lehote 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21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dní</a:t>
            </a:r>
          </a:p>
        </p:txBody>
      </p:sp>
      <p:pic>
        <p:nvPicPr>
          <p:cNvPr id="50" name="Obrázok 49">
            <a:extLst>
              <a:ext uri="{FF2B5EF4-FFF2-40B4-BE49-F238E27FC236}">
                <a16:creationId xmlns:a16="http://schemas.microsoft.com/office/drawing/2014/main" id="{47E5C9FB-1FE5-D26B-87D6-22BF90EBB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654" y="0"/>
            <a:ext cx="1481342" cy="1384995"/>
          </a:xfrm>
          <a:prstGeom prst="rect">
            <a:avLst/>
          </a:prstGeom>
        </p:spPr>
      </p:pic>
      <p:sp>
        <p:nvSpPr>
          <p:cNvPr id="51" name="BlokTextu 50">
            <a:extLst>
              <a:ext uri="{FF2B5EF4-FFF2-40B4-BE49-F238E27FC236}">
                <a16:creationId xmlns:a16="http://schemas.microsoft.com/office/drawing/2014/main" id="{3EDFB7A2-CF81-532D-86FD-D3994B92A511}"/>
              </a:ext>
            </a:extLst>
          </p:cNvPr>
          <p:cNvSpPr txBox="1"/>
          <p:nvPr/>
        </p:nvSpPr>
        <p:spPr>
          <a:xfrm>
            <a:off x="11013616" y="6303575"/>
            <a:ext cx="222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2024</a:t>
            </a:r>
          </a:p>
        </p:txBody>
      </p: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4F6C434E-A510-852D-50C9-69F60506005E}"/>
              </a:ext>
            </a:extLst>
          </p:cNvPr>
          <p:cNvCxnSpPr>
            <a:cxnSpLocks/>
          </p:cNvCxnSpPr>
          <p:nvPr/>
        </p:nvCxnSpPr>
        <p:spPr>
          <a:xfrm flipH="1">
            <a:off x="2036135" y="5329173"/>
            <a:ext cx="531078" cy="214908"/>
          </a:xfrm>
          <a:prstGeom prst="line">
            <a:avLst/>
          </a:prstGeom>
          <a:ln cap="rnd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:a16="http://schemas.microsoft.com/office/drawing/2014/main" id="{86AC9DF5-FA4A-3613-676E-4409046BE6FB}"/>
              </a:ext>
            </a:extLst>
          </p:cNvPr>
          <p:cNvSpPr txBox="1"/>
          <p:nvPr/>
        </p:nvSpPr>
        <p:spPr>
          <a:xfrm>
            <a:off x="563576" y="5369479"/>
            <a:ext cx="142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Narkotikum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E7AB6E18-0D11-9758-1321-A076C88AB8D6}"/>
              </a:ext>
            </a:extLst>
          </p:cNvPr>
          <p:cNvCxnSpPr>
            <a:cxnSpLocks/>
          </p:cNvCxnSpPr>
          <p:nvPr/>
        </p:nvCxnSpPr>
        <p:spPr>
          <a:xfrm>
            <a:off x="3035891" y="5711101"/>
            <a:ext cx="378709" cy="454601"/>
          </a:xfrm>
          <a:prstGeom prst="line">
            <a:avLst/>
          </a:prstGeom>
          <a:ln cap="rnd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id="{78708890-2EFB-D84B-4C40-04C0940257D6}"/>
              </a:ext>
            </a:extLst>
          </p:cNvPr>
          <p:cNvSpPr txBox="1"/>
          <p:nvPr/>
        </p:nvSpPr>
        <p:spPr>
          <a:xfrm>
            <a:off x="3469128" y="6010590"/>
            <a:ext cx="186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Glukokortikoid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3D1E4995-82AB-D357-2359-9B4B76AB2D52}"/>
              </a:ext>
            </a:extLst>
          </p:cNvPr>
          <p:cNvCxnSpPr>
            <a:cxnSpLocks/>
          </p:cNvCxnSpPr>
          <p:nvPr/>
        </p:nvCxnSpPr>
        <p:spPr>
          <a:xfrm>
            <a:off x="3506413" y="5329173"/>
            <a:ext cx="518011" cy="214908"/>
          </a:xfrm>
          <a:prstGeom prst="line">
            <a:avLst/>
          </a:prstGeom>
          <a:ln cap="rnd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EAC1C1B9-B600-35B6-487B-A4C1D3906956}"/>
              </a:ext>
            </a:extLst>
          </p:cNvPr>
          <p:cNvCxnSpPr>
            <a:cxnSpLocks/>
          </p:cNvCxnSpPr>
          <p:nvPr/>
        </p:nvCxnSpPr>
        <p:spPr>
          <a:xfrm flipV="1">
            <a:off x="3297436" y="4662754"/>
            <a:ext cx="736716" cy="69569"/>
          </a:xfrm>
          <a:prstGeom prst="line">
            <a:avLst/>
          </a:prstGeom>
          <a:ln cap="rnd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raf 39">
            <a:extLst>
              <a:ext uri="{FF2B5EF4-FFF2-40B4-BE49-F238E27FC236}">
                <a16:creationId xmlns:a16="http://schemas.microsoft.com/office/drawing/2014/main" id="{DFEE1DD9-E28D-9704-BEC9-82B56B5D0CB2}"/>
              </a:ext>
            </a:extLst>
          </p:cNvPr>
          <p:cNvGraphicFramePr/>
          <p:nvPr/>
        </p:nvGraphicFramePr>
        <p:xfrm>
          <a:off x="7629084" y="4309295"/>
          <a:ext cx="3631019" cy="19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BlokTextu 40">
            <a:extLst>
              <a:ext uri="{FF2B5EF4-FFF2-40B4-BE49-F238E27FC236}">
                <a16:creationId xmlns:a16="http://schemas.microsoft.com/office/drawing/2014/main" id="{D947D680-AB27-42BA-B4A0-2497D7FE74B2}"/>
              </a:ext>
            </a:extLst>
          </p:cNvPr>
          <p:cNvSpPr txBox="1"/>
          <p:nvPr/>
        </p:nvSpPr>
        <p:spPr>
          <a:xfrm>
            <a:off x="10552868" y="5097457"/>
            <a:ext cx="178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Stimulant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5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B63E6-9C3F-C9C2-DF80-38E33D5B2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4D686A-BA70-B21A-C808-C6E82EB48A5B}"/>
              </a:ext>
            </a:extLst>
          </p:cNvPr>
          <p:cNvSpPr/>
          <p:nvPr/>
        </p:nvSpPr>
        <p:spPr>
          <a:xfrm>
            <a:off x="123265" y="114300"/>
            <a:ext cx="11945470" cy="6629400"/>
          </a:xfrm>
          <a:prstGeom prst="roundRect">
            <a:avLst>
              <a:gd name="adj" fmla="val 2353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B99808-E860-1168-7B61-0658A893E464}"/>
              </a:ext>
            </a:extLst>
          </p:cNvPr>
          <p:cNvGrpSpPr/>
          <p:nvPr/>
        </p:nvGrpSpPr>
        <p:grpSpPr>
          <a:xfrm>
            <a:off x="-171545" y="3106272"/>
            <a:ext cx="971384" cy="645456"/>
            <a:chOff x="-329453" y="2786902"/>
            <a:chExt cx="1932657" cy="1284195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51F440A1-EA9F-23B6-27D3-0DD73FC10BF7}"/>
                </a:ext>
              </a:extLst>
            </p:cNvPr>
            <p:cNvSpPr/>
            <p:nvPr/>
          </p:nvSpPr>
          <p:spPr>
            <a:xfrm>
              <a:off x="-329453" y="2786902"/>
              <a:ext cx="1932657" cy="1284195"/>
            </a:xfrm>
            <a:prstGeom prst="hexagon">
              <a:avLst/>
            </a:prstGeom>
            <a:solidFill>
              <a:srgbClr val="021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A2E6873-E1E6-3C40-B906-13A6DB22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171" y="3067050"/>
              <a:ext cx="660400" cy="7239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7FDE888-C2D8-2DC5-5D21-8CEA02796917}"/>
              </a:ext>
            </a:extLst>
          </p:cNvPr>
          <p:cNvSpPr txBox="1"/>
          <p:nvPr/>
        </p:nvSpPr>
        <p:spPr>
          <a:xfrm>
            <a:off x="1356568" y="800100"/>
            <a:ext cx="10328926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i="0" u="none" strike="noStrike" kern="1200" cap="all" spc="0" normalizeH="0" baseline="0" noProof="0" dirty="0" err="1">
                <a:ln>
                  <a:noFill/>
                </a:ln>
                <a:solidFill>
                  <a:srgbClr val="65C5F0"/>
                </a:solidFill>
                <a:effectLst/>
                <a:uLnTx/>
                <a:uFillTx/>
                <a:latin typeface="Gotham Rounded Light" charset="0"/>
                <a:ea typeface="+mn-ea"/>
                <a:cs typeface="+mn-cs"/>
              </a:rPr>
              <a:t>KOMISIa</a:t>
            </a:r>
            <a:r>
              <a:rPr kumimoji="0" lang="sk-SK" sz="3000" i="0" u="none" strike="noStrike" kern="1200" cap="all" spc="0" normalizeH="0" baseline="0" noProof="0" dirty="0">
                <a:ln>
                  <a:noFill/>
                </a:ln>
                <a:solidFill>
                  <a:srgbClr val="65C5F0"/>
                </a:solidFill>
                <a:effectLst/>
                <a:uLnTx/>
                <a:uFillTx/>
                <a:latin typeface="Gotham Rounded Light" charset="0"/>
                <a:ea typeface="+mn-ea"/>
                <a:cs typeface="+mn-cs"/>
              </a:rPr>
              <a:t> PRE TUE</a:t>
            </a:r>
            <a:endParaRPr kumimoji="0" lang="en-US" sz="3000" i="0" u="none" strike="noStrike" kern="1200" cap="all" spc="0" normalizeH="0" baseline="0" noProof="0" dirty="0">
              <a:ln>
                <a:noFill/>
              </a:ln>
              <a:solidFill>
                <a:srgbClr val="65C5F0"/>
              </a:solidFill>
              <a:effectLst/>
              <a:uLnTx/>
              <a:uFillTx/>
              <a:latin typeface="Gotham Rounded Light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42C800-F1C9-1457-5A96-E507E49EA0A4}"/>
              </a:ext>
            </a:extLst>
          </p:cNvPr>
          <p:cNvCxnSpPr/>
          <p:nvPr/>
        </p:nvCxnSpPr>
        <p:spPr>
          <a:xfrm>
            <a:off x="1356568" y="1398032"/>
            <a:ext cx="4882867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>
            <a:extLst>
              <a:ext uri="{FF2B5EF4-FFF2-40B4-BE49-F238E27FC236}">
                <a16:creationId xmlns:a16="http://schemas.microsoft.com/office/drawing/2014/main" id="{59D3AD9B-6EB8-1D53-86E1-23D64CCEA84B}"/>
              </a:ext>
            </a:extLst>
          </p:cNvPr>
          <p:cNvSpPr txBox="1"/>
          <p:nvPr/>
        </p:nvSpPr>
        <p:spPr>
          <a:xfrm>
            <a:off x="1356568" y="1626633"/>
            <a:ext cx="9956700" cy="391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Komisia pre konanie vo veci dopingu na druhom stupni: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MUDr. Bela </a:t>
            </a:r>
            <a:r>
              <a:rPr kumimoji="0" lang="sk-S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Mriňáková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PhD., MPH, MHA (predseda)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MUDr. Katarína Bergendiová, PhD. (člen)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MUDr. Monika Bartošová (člen)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MUDr. Barbora </a:t>
            </a:r>
            <a:r>
              <a:rPr kumimoji="0" lang="sk-SK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Gulánová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(člen)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MUDr. Viktor Grédi (člen)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87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08EC2-5967-9B3D-FEDA-45F833CEF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0A31937-622E-8707-CE5F-42B04A26F2AD}"/>
              </a:ext>
            </a:extLst>
          </p:cNvPr>
          <p:cNvSpPr/>
          <p:nvPr/>
        </p:nvSpPr>
        <p:spPr>
          <a:xfrm>
            <a:off x="123265" y="114300"/>
            <a:ext cx="11945470" cy="6629400"/>
          </a:xfrm>
          <a:prstGeom prst="roundRect">
            <a:avLst>
              <a:gd name="adj" fmla="val 2353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DFEDD8-E0C3-B9A8-1C8A-2ED67B0C7F78}"/>
              </a:ext>
            </a:extLst>
          </p:cNvPr>
          <p:cNvGrpSpPr/>
          <p:nvPr/>
        </p:nvGrpSpPr>
        <p:grpSpPr>
          <a:xfrm>
            <a:off x="-171545" y="3106272"/>
            <a:ext cx="971384" cy="645456"/>
            <a:chOff x="-329453" y="2786902"/>
            <a:chExt cx="1932657" cy="1284195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40E14685-288F-9693-60F0-1FE4A66ADA31}"/>
                </a:ext>
              </a:extLst>
            </p:cNvPr>
            <p:cNvSpPr/>
            <p:nvPr/>
          </p:nvSpPr>
          <p:spPr>
            <a:xfrm>
              <a:off x="-329453" y="2786902"/>
              <a:ext cx="1932657" cy="1284195"/>
            </a:xfrm>
            <a:prstGeom prst="hexagon">
              <a:avLst/>
            </a:prstGeom>
            <a:solidFill>
              <a:srgbClr val="021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6E08799-673E-A321-AD43-1E6111A2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171" y="3067050"/>
              <a:ext cx="660400" cy="7239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21106D-576D-6327-E342-159B62C47C2A}"/>
              </a:ext>
            </a:extLst>
          </p:cNvPr>
          <p:cNvSpPr txBox="1"/>
          <p:nvPr/>
        </p:nvSpPr>
        <p:spPr>
          <a:xfrm>
            <a:off x="1356568" y="800100"/>
            <a:ext cx="10328926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i="0" u="none" strike="noStrike" kern="1200" cap="all" spc="0" normalizeH="0" baseline="0" noProof="0" dirty="0">
                <a:ln>
                  <a:noFill/>
                </a:ln>
                <a:solidFill>
                  <a:srgbClr val="65C5F0"/>
                </a:solidFill>
                <a:effectLst/>
                <a:uLnTx/>
                <a:uFillTx/>
                <a:latin typeface="Gotham Rounded Light" charset="0"/>
                <a:ea typeface="+mn-ea"/>
                <a:cs typeface="+mn-cs"/>
              </a:rPr>
              <a:t>Antidopingový status liekov</a:t>
            </a:r>
            <a:endParaRPr kumimoji="0" lang="en-US" sz="3000" i="0" u="none" strike="noStrike" kern="1200" cap="all" spc="0" normalizeH="0" baseline="0" noProof="0" dirty="0">
              <a:ln>
                <a:noFill/>
              </a:ln>
              <a:solidFill>
                <a:srgbClr val="65C5F0"/>
              </a:solidFill>
              <a:effectLst/>
              <a:uLnTx/>
              <a:uFillTx/>
              <a:latin typeface="Gotham Rounded Light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2DD7C8-ACD9-682E-D176-2B492488F883}"/>
              </a:ext>
            </a:extLst>
          </p:cNvPr>
          <p:cNvCxnSpPr/>
          <p:nvPr/>
        </p:nvCxnSpPr>
        <p:spPr>
          <a:xfrm>
            <a:off x="1356568" y="1398032"/>
            <a:ext cx="4882867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>
            <a:extLst>
              <a:ext uri="{FF2B5EF4-FFF2-40B4-BE49-F238E27FC236}">
                <a16:creationId xmlns:a16="http://schemas.microsoft.com/office/drawing/2014/main" id="{021F3040-D3D7-D7B0-9CB9-729897701C2E}"/>
              </a:ext>
            </a:extLst>
          </p:cNvPr>
          <p:cNvSpPr txBox="1"/>
          <p:nvPr/>
        </p:nvSpPr>
        <p:spPr>
          <a:xfrm>
            <a:off x="1356568" y="1626633"/>
            <a:ext cx="9956700" cy="114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športovec si môže overiť antidopingový status viac než 50 000 liekov na webe 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www.zakazanelatky.sk 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2625B74-52EC-F1C9-137F-CA0F267D7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764" y="2942959"/>
            <a:ext cx="6445015" cy="3585011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64DB3AC-D192-97AC-FBA5-7BCDF8A0E0AF}"/>
              </a:ext>
            </a:extLst>
          </p:cNvPr>
          <p:cNvSpPr/>
          <p:nvPr/>
        </p:nvSpPr>
        <p:spPr>
          <a:xfrm>
            <a:off x="5599890" y="6214402"/>
            <a:ext cx="1050587" cy="3988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EBB99-AB30-F5A4-5988-292478DAF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FF02A-46F3-6294-A54B-D9297845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3000" dirty="0">
                <a:ea typeface="+mn-ea"/>
                <a:cs typeface="+mn-cs"/>
              </a:rPr>
              <a:t>VZDELÁVANIE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2512FB4-53B1-2D0C-A11A-036BCFA9ADD9}"/>
              </a:ext>
            </a:extLst>
          </p:cNvPr>
          <p:cNvSpPr txBox="1"/>
          <p:nvPr/>
        </p:nvSpPr>
        <p:spPr>
          <a:xfrm>
            <a:off x="1356567" y="2104376"/>
            <a:ext cx="10579402" cy="1619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3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Podľa Zákona o športe (</a:t>
            </a:r>
            <a:r>
              <a:rPr kumimoji="0" lang="sk-SK" sz="2300" b="1" i="1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440/2015 Z. z.</a:t>
            </a:r>
            <a:r>
              <a:rPr kumimoji="0" lang="sk-SK" sz="23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), majú uznané národné športové zväzy a uznané národné športové organizácie na Slovensku </a:t>
            </a:r>
            <a:r>
              <a:rPr kumimoji="0" lang="sk-SK" sz="2300" b="1" i="0" u="none" strike="noStrike" kern="1200" cap="none" spc="0" normalizeH="0" baseline="0" noProof="0" dirty="0">
                <a:ln>
                  <a:noFill/>
                </a:ln>
                <a:solidFill>
                  <a:srgbClr val="ED5C57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povinnosť poskytovať vzdelávanie v oblasti </a:t>
            </a:r>
            <a:r>
              <a:rPr kumimoji="0" lang="sk-SK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5C57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antidopingu</a:t>
            </a:r>
            <a:r>
              <a:rPr kumimoji="0" lang="sk-SK" sz="2300" b="1" i="0" u="none" strike="noStrike" kern="1200" cap="none" spc="0" normalizeH="0" baseline="0" noProof="0" dirty="0">
                <a:ln>
                  <a:noFill/>
                </a:ln>
                <a:solidFill>
                  <a:srgbClr val="ED5C57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svojim členom. </a:t>
            </a:r>
          </a:p>
        </p:txBody>
      </p:sp>
    </p:spTree>
    <p:extLst>
      <p:ext uri="{BB962C8B-B14F-4D97-AF65-F5344CB8AC3E}">
        <p14:creationId xmlns:p14="http://schemas.microsoft.com/office/powerpoint/2010/main" val="322961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F0B7D-8A02-E430-6942-E824AA3F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B792F-6C8B-68B5-8CDD-1ABBE05C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solidFill>
                  <a:srgbClr val="00B0F0"/>
                </a:solidFill>
              </a:rPr>
              <a:t>ČO VYŽADUJEME?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21544AA-D386-851F-4D28-FAB86A35CB34}"/>
              </a:ext>
            </a:extLst>
          </p:cNvPr>
          <p:cNvSpPr txBox="1"/>
          <p:nvPr/>
        </p:nvSpPr>
        <p:spPr>
          <a:xfrm>
            <a:off x="1356567" y="1958072"/>
            <a:ext cx="107135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400" b="1" dirty="0">
                <a:solidFill>
                  <a:srgbClr val="202020"/>
                </a:solidFill>
                <a:latin typeface="Helvetica" panose="020B0604020202020204" pitchFamily="34" charset="0"/>
              </a:rPr>
              <a:t>Zverejnenie a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ktualizovaných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edukačných materiálov na webe</a:t>
            </a:r>
            <a:b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</a:br>
            <a:r>
              <a:rPr kumimoji="0" lang="sk-SK" sz="240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(zasiela každoročne SADA)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sz="2400" dirty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Vypracovanie edukačného plánu </a:t>
            </a:r>
            <a:r>
              <a:rPr kumimoji="0" lang="sk-SK" sz="240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(povinnosť zaslať SADA)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k-SK" sz="2400" dirty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240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240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sz="2400" dirty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2400" i="0" u="none" strike="noStrike" kern="1200" cap="none" spc="0" normalizeH="0" baseline="0" noProof="0" dirty="0">
              <a:ln>
                <a:noFill/>
              </a:ln>
              <a:solidFill>
                <a:srgbClr val="ED5C57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64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58905-B5B6-11E5-B9F5-675345754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98F75-3556-0D57-2FA8-B9BC94AF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solidFill>
                  <a:srgbClr val="00B0F0"/>
                </a:solidFill>
              </a:rPr>
              <a:t>NÁSTROJE VZDELÁVANIA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0C1641E-599C-E041-3A8E-67171124C9F6}"/>
              </a:ext>
            </a:extLst>
          </p:cNvPr>
          <p:cNvSpPr txBox="1"/>
          <p:nvPr/>
        </p:nvSpPr>
        <p:spPr>
          <a:xfrm>
            <a:off x="1222455" y="2116568"/>
            <a:ext cx="1076228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200" b="1" dirty="0">
                <a:solidFill>
                  <a:srgbClr val="202020"/>
                </a:solidFill>
                <a:latin typeface="Helvetica" panose="020B0604020202020204" pitchFamily="34" charset="0"/>
              </a:rPr>
              <a:t>Prioritne absolvovať e-learningové vzdelávanie – Platforma ADEL </a:t>
            </a:r>
            <a:br>
              <a:rPr lang="sk-SK" sz="2200" dirty="0">
                <a:solidFill>
                  <a:srgbClr val="202020"/>
                </a:solidFill>
                <a:latin typeface="Helvetica" panose="020B0604020202020204" pitchFamily="34" charset="0"/>
              </a:rPr>
            </a:br>
            <a:r>
              <a:rPr lang="sk-SK" sz="2200" dirty="0">
                <a:solidFill>
                  <a:srgbClr val="202020"/>
                </a:solidFill>
                <a:latin typeface="Helvetica" panose="020B0604020202020204" pitchFamily="34" charset="0"/>
              </a:rPr>
              <a:t>(kurz pre športovcov národnej úrovne, kurz pre športovcov medzinárodnej úrovne)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sz="2200" dirty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200" b="1" dirty="0">
                <a:solidFill>
                  <a:srgbClr val="202020"/>
                </a:solidFill>
                <a:latin typeface="Helvetica" panose="020B0604020202020204" pitchFamily="34" charset="0"/>
              </a:rPr>
              <a:t>Prednášky </a:t>
            </a:r>
            <a:r>
              <a:rPr lang="sk-SK" sz="2200" dirty="0">
                <a:solidFill>
                  <a:srgbClr val="202020"/>
                </a:solidFill>
                <a:latin typeface="Helvetica" panose="020B0604020202020204" pitchFamily="34" charset="0"/>
              </a:rPr>
              <a:t>(prezenčne/online)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sz="2200" dirty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200" b="1" dirty="0">
                <a:solidFill>
                  <a:srgbClr val="202020"/>
                </a:solidFill>
                <a:latin typeface="Helvetica" panose="020B0604020202020204" pitchFamily="34" charset="0"/>
              </a:rPr>
              <a:t>Antidopingové podcasty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sz="2200" dirty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200" b="1" dirty="0">
                <a:solidFill>
                  <a:srgbClr val="202020"/>
                </a:solidFill>
                <a:latin typeface="Helvetica" panose="020B0604020202020204" pitchFamily="34" charset="0"/>
              </a:rPr>
              <a:t>Vzdelávacie materiály na webe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k-SK" sz="2200" dirty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2200" i="0" u="none" strike="noStrike" kern="1200" cap="none" spc="0" normalizeH="0" baseline="0" noProof="0" dirty="0">
              <a:ln>
                <a:noFill/>
              </a:ln>
              <a:solidFill>
                <a:srgbClr val="ED5C57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046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6056" y="641132"/>
            <a:ext cx="9064904" cy="977462"/>
          </a:xfrm>
        </p:spPr>
        <p:txBody>
          <a:bodyPr lIns="0" rIns="0" anchor="ctr">
            <a:norm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sk-SK" sz="2800" dirty="0">
                <a:solidFill>
                  <a:srgbClr val="00B0F0"/>
                </a:solidFill>
              </a:rPr>
              <a:t>E-</a:t>
            </a:r>
            <a:r>
              <a:rPr lang="sk-SK" sz="2800" cap="none" dirty="0">
                <a:solidFill>
                  <a:srgbClr val="00B0F0"/>
                </a:solidFill>
              </a:rPr>
              <a:t>learningová platforma </a:t>
            </a:r>
            <a:r>
              <a:rPr lang="sk-SK" sz="2800" dirty="0">
                <a:solidFill>
                  <a:srgbClr val="00B0F0"/>
                </a:solidFill>
              </a:rPr>
              <a:t>ADEL</a:t>
            </a:r>
            <a:endParaRPr lang="sk-SK" sz="2800" cap="none" dirty="0">
              <a:solidFill>
                <a:srgbClr val="00B0F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40930"/>
            <a:ext cx="3706209" cy="1095631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114096" y="1828415"/>
            <a:ext cx="72048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b="1" dirty="0"/>
              <a:t>ADEL pre športovcov národnej úrovne</a:t>
            </a:r>
            <a:br>
              <a:rPr lang="sk-SK" sz="2200" b="1" dirty="0"/>
            </a:br>
            <a:r>
              <a:rPr lang="sk-SK" sz="2200" dirty="0"/>
              <a:t>(pre športovcov súťažiacich na národnej úrovni)</a:t>
            </a:r>
            <a:br>
              <a:rPr lang="sk-SK" sz="2200" dirty="0"/>
            </a:br>
            <a:r>
              <a:rPr lang="sk-SK" sz="2200" dirty="0"/>
              <a:t> </a:t>
            </a:r>
            <a:r>
              <a:rPr lang="sk-SK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aj v slovenskom jazyku</a:t>
            </a:r>
          </a:p>
          <a:p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b="1" dirty="0"/>
              <a:t>ADEL pre športovcov medzinárodnej úrovne </a:t>
            </a:r>
            <a:br>
              <a:rPr lang="sk-SK" sz="2200" b="1" dirty="0"/>
            </a:br>
            <a:r>
              <a:rPr lang="sk-SK" sz="2200" dirty="0"/>
              <a:t>(pre športovcov, účastníkov medzinárodných súťaží)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b="1" dirty="0"/>
              <a:t>Vzdelávací program pre talentovaných športovcov </a:t>
            </a:r>
            <a:br>
              <a:rPr lang="sk-SK" sz="2200" b="1" dirty="0"/>
            </a:br>
            <a:r>
              <a:rPr lang="sk-SK" sz="2200" b="1" dirty="0"/>
              <a:t>(</a:t>
            </a:r>
            <a:r>
              <a:rPr lang="sk-SK" sz="2200" dirty="0"/>
              <a:t>pre mladých športovcov mládežníckych kategórií)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b="1" dirty="0"/>
              <a:t>Vzdelávací program pre trénerov</a:t>
            </a:r>
            <a:endParaRPr lang="sk-SK" sz="22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509" y="2087945"/>
            <a:ext cx="3238500" cy="4429125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1114096" y="5993978"/>
            <a:ext cx="6810704" cy="707886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k-SK" sz="2000" dirty="0"/>
              <a:t>Po absolvovaní kurzu je sprístupnený test - kvíz, kde treba mať aspoň 80% úspešnosť. </a:t>
            </a:r>
            <a:r>
              <a:rPr lang="sk-SK" sz="2000" b="1" dirty="0">
                <a:solidFill>
                  <a:srgbClr val="7030A0"/>
                </a:solidFill>
              </a:rPr>
              <a:t>Platnosť vydaného certifikátu je 2 roky.</a:t>
            </a:r>
          </a:p>
        </p:txBody>
      </p:sp>
    </p:spTree>
    <p:extLst>
      <p:ext uri="{BB962C8B-B14F-4D97-AF65-F5344CB8AC3E}">
        <p14:creationId xmlns:p14="http://schemas.microsoft.com/office/powerpoint/2010/main" val="3141958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8248" y="700217"/>
            <a:ext cx="9064904" cy="977462"/>
          </a:xfrm>
        </p:spPr>
        <p:txBody>
          <a:bodyPr lIns="0" rIns="0" anchor="ctr"/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sk-SK" sz="2800" dirty="0">
                <a:solidFill>
                  <a:srgbClr val="00B0F0"/>
                </a:solidFill>
              </a:rPr>
              <a:t>E-</a:t>
            </a:r>
            <a:r>
              <a:rPr lang="sk-SK" sz="2800" cap="none" dirty="0">
                <a:solidFill>
                  <a:srgbClr val="00B0F0"/>
                </a:solidFill>
              </a:rPr>
              <a:t>learningová platforma </a:t>
            </a:r>
            <a:r>
              <a:rPr lang="sk-SK" sz="2800" dirty="0">
                <a:solidFill>
                  <a:srgbClr val="00B0F0"/>
                </a:solidFill>
              </a:rPr>
              <a:t>ADEL</a:t>
            </a:r>
            <a:br>
              <a:rPr lang="sk-SK" dirty="0">
                <a:solidFill>
                  <a:srgbClr val="00B0F0"/>
                </a:solidFill>
              </a:rPr>
            </a:br>
            <a:endParaRPr lang="sk-SK" sz="1800" cap="none" dirty="0">
              <a:solidFill>
                <a:srgbClr val="00B0F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40930"/>
            <a:ext cx="3706209" cy="10956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1" r="391" b="10160"/>
          <a:stretch/>
        </p:blipFill>
        <p:spPr>
          <a:xfrm>
            <a:off x="1236328" y="1436561"/>
            <a:ext cx="5133839" cy="516521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068" y="1918796"/>
            <a:ext cx="5016183" cy="41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8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5D489-C226-0C94-923B-417DD62D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Testovanie a ADAMS	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CEF2DB-2F0D-3536-CEF7-80D52B914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Mgr. Ján Baník, Bc. Alexandra </a:t>
            </a:r>
            <a:r>
              <a:rPr lang="sk-SK" dirty="0" err="1"/>
              <a:t>Megóová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938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F59616DE-2390-72C8-C1B2-22E15616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1" y="1264024"/>
            <a:ext cx="10277181" cy="4477870"/>
          </a:xfrm>
          <a:prstGeom prst="rect">
            <a:avLst/>
          </a:prstGeom>
        </p:spPr>
      </p:pic>
      <p:sp>
        <p:nvSpPr>
          <p:cNvPr id="9" name="Šípka doprava 6">
            <a:extLst>
              <a:ext uri="{FF2B5EF4-FFF2-40B4-BE49-F238E27FC236}">
                <a16:creationId xmlns:a16="http://schemas.microsoft.com/office/drawing/2014/main" id="{7E19E89D-F7E2-D520-C34C-4F5CA55AF0B4}"/>
              </a:ext>
            </a:extLst>
          </p:cNvPr>
          <p:cNvSpPr/>
          <p:nvPr/>
        </p:nvSpPr>
        <p:spPr>
          <a:xfrm rot="13151872">
            <a:off x="4103744" y="4726364"/>
            <a:ext cx="568960" cy="390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10" name="Šípka doprava 6">
            <a:extLst>
              <a:ext uri="{FF2B5EF4-FFF2-40B4-BE49-F238E27FC236}">
                <a16:creationId xmlns:a16="http://schemas.microsoft.com/office/drawing/2014/main" id="{68680A02-E354-845E-E695-80AACB57B051}"/>
              </a:ext>
            </a:extLst>
          </p:cNvPr>
          <p:cNvSpPr/>
          <p:nvPr/>
        </p:nvSpPr>
        <p:spPr>
          <a:xfrm rot="13151872">
            <a:off x="9433262" y="4726362"/>
            <a:ext cx="568960" cy="390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377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D73E8-9793-A42A-8019-D1CCE0A44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464731D-839F-21FA-6D0D-251136243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4" y="140968"/>
            <a:ext cx="6293222" cy="6576064"/>
          </a:xfrm>
          <a:prstGeom prst="rect">
            <a:avLst/>
          </a:prstGeom>
        </p:spPr>
      </p:pic>
      <p:sp>
        <p:nvSpPr>
          <p:cNvPr id="4" name="Šípka doprava 6">
            <a:extLst>
              <a:ext uri="{FF2B5EF4-FFF2-40B4-BE49-F238E27FC236}">
                <a16:creationId xmlns:a16="http://schemas.microsoft.com/office/drawing/2014/main" id="{1C1D6CE5-6F06-FCEA-1795-AB4D58B83639}"/>
              </a:ext>
            </a:extLst>
          </p:cNvPr>
          <p:cNvSpPr/>
          <p:nvPr/>
        </p:nvSpPr>
        <p:spPr>
          <a:xfrm rot="13151872">
            <a:off x="3969274" y="4255714"/>
            <a:ext cx="568960" cy="390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5" name="Šípka doprava 6">
            <a:extLst>
              <a:ext uri="{FF2B5EF4-FFF2-40B4-BE49-F238E27FC236}">
                <a16:creationId xmlns:a16="http://schemas.microsoft.com/office/drawing/2014/main" id="{7C3504FA-A72D-0CE6-0A31-6634D29EA95C}"/>
              </a:ext>
            </a:extLst>
          </p:cNvPr>
          <p:cNvSpPr/>
          <p:nvPr/>
        </p:nvSpPr>
        <p:spPr>
          <a:xfrm rot="13151872">
            <a:off x="4067885" y="6190656"/>
            <a:ext cx="568960" cy="390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960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B498E-FA5C-2744-29FE-571C53B24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86A69BE-4A0F-8EDA-8D6A-5CE082F02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74" y="262703"/>
            <a:ext cx="9763646" cy="3166297"/>
          </a:xfrm>
          <a:prstGeom prst="rect">
            <a:avLst/>
          </a:prstGeom>
        </p:spPr>
      </p:pic>
      <p:sp>
        <p:nvSpPr>
          <p:cNvPr id="6" name="Šípka doprava 6">
            <a:extLst>
              <a:ext uri="{FF2B5EF4-FFF2-40B4-BE49-F238E27FC236}">
                <a16:creationId xmlns:a16="http://schemas.microsoft.com/office/drawing/2014/main" id="{EB4E2121-6ADB-2BE0-13EA-3B1FA13A5C92}"/>
              </a:ext>
            </a:extLst>
          </p:cNvPr>
          <p:cNvSpPr/>
          <p:nvPr/>
        </p:nvSpPr>
        <p:spPr>
          <a:xfrm rot="13151872">
            <a:off x="4067886" y="2507598"/>
            <a:ext cx="568960" cy="390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67ADC14-55A9-C768-8774-E66E51583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75" y="3550721"/>
            <a:ext cx="9763645" cy="3184593"/>
          </a:xfrm>
          <a:prstGeom prst="rect">
            <a:avLst/>
          </a:prstGeom>
        </p:spPr>
      </p:pic>
      <p:sp>
        <p:nvSpPr>
          <p:cNvPr id="8" name="Šípka doprava 6">
            <a:extLst>
              <a:ext uri="{FF2B5EF4-FFF2-40B4-BE49-F238E27FC236}">
                <a16:creationId xmlns:a16="http://schemas.microsoft.com/office/drawing/2014/main" id="{5F0268AC-487E-B99A-F06C-20D329A23FF9}"/>
              </a:ext>
            </a:extLst>
          </p:cNvPr>
          <p:cNvSpPr/>
          <p:nvPr/>
        </p:nvSpPr>
        <p:spPr>
          <a:xfrm rot="13151872">
            <a:off x="9948733" y="5524221"/>
            <a:ext cx="568960" cy="390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470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6056" y="641132"/>
            <a:ext cx="9064904" cy="977462"/>
          </a:xfrm>
        </p:spPr>
        <p:txBody>
          <a:bodyPr lIns="0" rIns="0" anchor="ctr">
            <a:norm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sk-SK" sz="2800" dirty="0" err="1">
                <a:solidFill>
                  <a:srgbClr val="00B0F0"/>
                </a:solidFill>
              </a:rPr>
              <a:t>PrednáškY</a:t>
            </a:r>
            <a:br>
              <a:rPr lang="sk-SK" sz="2800" dirty="0">
                <a:solidFill>
                  <a:srgbClr val="00B0F0"/>
                </a:solidFill>
              </a:rPr>
            </a:br>
            <a:endParaRPr lang="sk-SK" sz="2800" cap="none" dirty="0">
              <a:solidFill>
                <a:srgbClr val="00B0F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093076" y="1618594"/>
            <a:ext cx="6096000" cy="923330"/>
          </a:xfrm>
          <a:prstGeom prst="rect">
            <a:avLst/>
          </a:prstGeom>
          <a:ln w="28575">
            <a:noFill/>
          </a:ln>
        </p:spPr>
        <p:txBody>
          <a:bodyPr>
            <a:spAutoFit/>
          </a:bodyPr>
          <a:lstStyle/>
          <a:p>
            <a:r>
              <a:rPr lang="sk-SK" b="1" dirty="0"/>
              <a:t>V rámci sústredení športovcov alebo školení trénerov</a:t>
            </a:r>
          </a:p>
          <a:p>
            <a:r>
              <a:rPr lang="sk-SK" b="1" dirty="0"/>
              <a:t>Forma: online / prezenčne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08" y="2506038"/>
            <a:ext cx="6019079" cy="3710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t="385" r="2479"/>
          <a:stretch/>
        </p:blipFill>
        <p:spPr>
          <a:xfrm>
            <a:off x="7112155" y="2496204"/>
            <a:ext cx="4859128" cy="2763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9559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6056" y="641132"/>
            <a:ext cx="9064904" cy="977462"/>
          </a:xfrm>
        </p:spPr>
        <p:txBody>
          <a:bodyPr lIns="0" rIns="0" anchor="ctr">
            <a:norm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sk-SK" sz="2800" dirty="0">
                <a:solidFill>
                  <a:srgbClr val="00B0F0"/>
                </a:solidFill>
              </a:rPr>
              <a:t>Antidopingové Podcasty</a:t>
            </a:r>
            <a:br>
              <a:rPr lang="sk-SK" sz="2800" dirty="0">
                <a:solidFill>
                  <a:srgbClr val="00B0F0"/>
                </a:solidFill>
              </a:rPr>
            </a:br>
            <a:endParaRPr lang="sk-SK" sz="2800" cap="none" dirty="0">
              <a:solidFill>
                <a:srgbClr val="00B0F0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CE2F68F-4DA2-44CE-B728-7B2EF8457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72" y="273272"/>
            <a:ext cx="2004960" cy="200496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28" y="273272"/>
            <a:ext cx="1975944" cy="197594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86" y="2520843"/>
            <a:ext cx="3935607" cy="416493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/>
          <a:srcRect t="292" r="-1037" b="3389"/>
          <a:stretch/>
        </p:blipFill>
        <p:spPr>
          <a:xfrm>
            <a:off x="5606839" y="2353876"/>
            <a:ext cx="4931503" cy="43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69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6056" y="735725"/>
            <a:ext cx="4918110" cy="1313794"/>
          </a:xfrm>
        </p:spPr>
        <p:txBody>
          <a:bodyPr lIns="0" rIns="0" anchor="ctr">
            <a:norm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sk-SK" sz="2800" dirty="0">
                <a:solidFill>
                  <a:srgbClr val="00B0F0"/>
                </a:solidFill>
              </a:rPr>
              <a:t>INŠTRUKTÁŽNE VIDEO</a:t>
            </a:r>
            <a:br>
              <a:rPr lang="sk-SK" sz="2800" dirty="0">
                <a:solidFill>
                  <a:srgbClr val="00B0F0"/>
                </a:solidFill>
              </a:rPr>
            </a:br>
            <a:br>
              <a:rPr lang="sk-SK" sz="2800" dirty="0">
                <a:solidFill>
                  <a:srgbClr val="00B0F0"/>
                </a:solidFill>
              </a:rPr>
            </a:br>
            <a:endParaRPr lang="sk-SK" sz="2800" cap="none" dirty="0">
              <a:solidFill>
                <a:srgbClr val="00B0F0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F4547BE-354A-25EB-00E9-4F6EF272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35"/>
          <a:stretch/>
        </p:blipFill>
        <p:spPr>
          <a:xfrm>
            <a:off x="2183648" y="1402867"/>
            <a:ext cx="7824704" cy="51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97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6056" y="788276"/>
            <a:ext cx="6410578" cy="1156139"/>
          </a:xfrm>
        </p:spPr>
        <p:txBody>
          <a:bodyPr lIns="0" rIns="0" anchor="ctr">
            <a:no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sk-SK" sz="2800" dirty="0">
                <a:solidFill>
                  <a:srgbClr val="00B0F0"/>
                </a:solidFill>
              </a:rPr>
              <a:t>VZDELÁVACIE MATERIÁLY na WEBE</a:t>
            </a:r>
            <a:br>
              <a:rPr lang="sk-SK" sz="2800" dirty="0">
                <a:solidFill>
                  <a:srgbClr val="00B0F0"/>
                </a:solidFill>
              </a:rPr>
            </a:br>
            <a:br>
              <a:rPr lang="sk-SK" sz="2800" dirty="0">
                <a:solidFill>
                  <a:srgbClr val="00B0F0"/>
                </a:solidFill>
              </a:rPr>
            </a:br>
            <a:r>
              <a:rPr lang="sk-SK" sz="2800" b="1" cap="none" dirty="0">
                <a:solidFill>
                  <a:srgbClr val="FF0000"/>
                </a:solidFill>
              </a:rPr>
              <a:t>www.antidoping.sk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409" t="4423" r="777" b="16048"/>
          <a:stretch/>
        </p:blipFill>
        <p:spPr>
          <a:xfrm>
            <a:off x="1198180" y="2070538"/>
            <a:ext cx="10423096" cy="45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6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72" y="200026"/>
            <a:ext cx="3762375" cy="6457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651" y="200026"/>
            <a:ext cx="3519271" cy="6457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/>
          <a:srcRect l="-1" r="165" b="717"/>
          <a:stretch/>
        </p:blipFill>
        <p:spPr>
          <a:xfrm>
            <a:off x="8337026" y="200026"/>
            <a:ext cx="3659998" cy="64579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6164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21" y="200025"/>
            <a:ext cx="3519270" cy="6457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240" y="200025"/>
            <a:ext cx="3556812" cy="64579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0564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E404B-824D-494E-1410-7A57E72C3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0678B-20AB-CE5D-E1F4-E1E147BF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56" y="735725"/>
            <a:ext cx="5981336" cy="1313794"/>
          </a:xfrm>
        </p:spPr>
        <p:txBody>
          <a:bodyPr lIns="0" rIns="0" anchor="ctr">
            <a:norm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sk-SK" sz="2800" b="1" dirty="0">
                <a:solidFill>
                  <a:srgbClr val="00B0F0"/>
                </a:solidFill>
              </a:rPr>
              <a:t>KAMPAŇ – SPOLUPRÁCA SO SADA</a:t>
            </a:r>
            <a:br>
              <a:rPr lang="sk-SK" sz="2800" b="1" dirty="0">
                <a:solidFill>
                  <a:srgbClr val="00B0F0"/>
                </a:solidFill>
              </a:rPr>
            </a:br>
            <a:br>
              <a:rPr lang="sk-SK" sz="2800" b="1" dirty="0">
                <a:solidFill>
                  <a:srgbClr val="00B0F0"/>
                </a:solidFill>
              </a:rPr>
            </a:br>
            <a:endParaRPr lang="sk-SK" sz="2800" b="1" cap="none" dirty="0">
              <a:solidFill>
                <a:srgbClr val="00B0F0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D050141-1AE8-EB3A-B6F2-2A16AE4DA7B0}"/>
              </a:ext>
            </a:extLst>
          </p:cNvPr>
          <p:cNvSpPr txBox="1"/>
          <p:nvPr/>
        </p:nvSpPr>
        <p:spPr>
          <a:xfrm>
            <a:off x="1346056" y="3105834"/>
            <a:ext cx="7211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hlinkClick r:id="rId2"/>
              </a:rPr>
              <a:t>https://www.facebook.com/antidoping.sk/videos/290865023958400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973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FDD624D-B407-757B-12FB-7EF50215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Registre pre testovanie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1498D29-07EC-2EAB-4752-CC12CEB26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Povinnosť zväzov zaslať zoznamy reprezentantov do určeného dátumu od SADA.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Výber športovcov do registrov pre testovanie je výlučne v kompetencii SADA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Športovci sú prví informovaní o vybratí do registra pre testovanie, následne Národný zväz a Medzinárodná športová federácia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21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0397" y="3191939"/>
            <a:ext cx="6739971" cy="553998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sk-SK" sz="4000" b="1" dirty="0">
                <a:solidFill>
                  <a:schemeClr val="bg2">
                    <a:lumMod val="50000"/>
                  </a:schemeClr>
                </a:solidFill>
              </a:rPr>
              <a:t>Ďakujem za pozornosť</a:t>
            </a:r>
          </a:p>
        </p:txBody>
      </p:sp>
      <p:pic>
        <p:nvPicPr>
          <p:cNvPr id="1026" name="Picture 2" descr="E-learning | Antidopingová agentúra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49" y="1001877"/>
            <a:ext cx="2971800" cy="1533526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3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6656C-B2C0-06A4-E476-8B9A3491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ADAMS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A13F33-9F19-EA1F-8F25-62C5E4B06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Po výbere športovcov informovanie zväzu o zaradených športovcov.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Povinnosť športovca vypĺňať si miesta pobytu 365 dní.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/>
                </a:solidFill>
              </a:rPr>
              <a:t>V prípade nevyplnenia/ zle vyplnenia porušenie povinnosti športovca.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u="sng" dirty="0">
                <a:solidFill>
                  <a:schemeClr val="tx1"/>
                </a:solidFill>
              </a:rPr>
              <a:t>Po dohode so </a:t>
            </a:r>
            <a:r>
              <a:rPr lang="sk-SK" sz="2000" b="1" u="sng" dirty="0">
                <a:solidFill>
                  <a:srgbClr val="FF0000"/>
                </a:solidFill>
              </a:rPr>
              <a:t>športovcami</a:t>
            </a:r>
            <a:r>
              <a:rPr lang="sk-SK" sz="2000" b="1" u="sng" dirty="0">
                <a:solidFill>
                  <a:schemeClr val="tx1"/>
                </a:solidFill>
              </a:rPr>
              <a:t>, zástupca zväzu môže požiadať o prístup k miestam pobytu športovcov svojho zväzu. </a:t>
            </a:r>
          </a:p>
        </p:txBody>
      </p:sp>
    </p:spTree>
    <p:extLst>
      <p:ext uri="{BB962C8B-B14F-4D97-AF65-F5344CB8AC3E}">
        <p14:creationId xmlns:p14="http://schemas.microsoft.com/office/powerpoint/2010/main" val="260515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3265" y="114300"/>
            <a:ext cx="11945470" cy="6629400"/>
          </a:xfrm>
          <a:prstGeom prst="roundRect">
            <a:avLst>
              <a:gd name="adj" fmla="val 2353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1545" y="3106272"/>
            <a:ext cx="971384" cy="645456"/>
            <a:chOff x="-329453" y="2786902"/>
            <a:chExt cx="1932657" cy="1284195"/>
          </a:xfrm>
        </p:grpSpPr>
        <p:sp>
          <p:nvSpPr>
            <p:cNvPr id="3" name="Hexagon 2"/>
            <p:cNvSpPr/>
            <p:nvPr/>
          </p:nvSpPr>
          <p:spPr>
            <a:xfrm>
              <a:off x="-329453" y="2786902"/>
              <a:ext cx="1932657" cy="1284195"/>
            </a:xfrm>
            <a:prstGeom prst="hexagon">
              <a:avLst/>
            </a:prstGeom>
            <a:solidFill>
              <a:srgbClr val="021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171" y="3067050"/>
              <a:ext cx="660400" cy="7239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447734" y="1989260"/>
            <a:ext cx="8592559" cy="324332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387450" marR="0" lvl="0" indent="-387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5A81"/>
              </a:buClr>
              <a:buSzTx/>
              <a:buFont typeface="HiraginoSans-W3" charset="-128"/>
              <a:buChar char="⦿"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Light" charset="0"/>
                <a:ea typeface="Gotham Rounded Light" charset="0"/>
                <a:cs typeface="Gotham Rounded Light" charset="0"/>
              </a:rPr>
              <a:t>Vopred neohlásená (ISTI 5.3.1)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Rounded Light" charset="0"/>
              <a:ea typeface="Gotham Rounded Light" charset="0"/>
              <a:cs typeface="Gotham Rounded Light" charset="0"/>
            </a:endParaRPr>
          </a:p>
          <a:p>
            <a:pPr marL="387450" marR="0" lvl="0" indent="-387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5A81"/>
              </a:buClr>
              <a:buSzTx/>
              <a:buFont typeface="HiraginoSans-W3" charset="-128"/>
              <a:buChar char="⦿"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Light" charset="0"/>
                <a:ea typeface="Gotham Rounded Light" charset="0"/>
                <a:cs typeface="Gotham Rounded Light" charset="0"/>
              </a:rPr>
              <a:t>Príchod komisárov – podľa potreby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Rounded Light" charset="0"/>
              <a:ea typeface="Gotham Rounded Light" charset="0"/>
              <a:cs typeface="Gotham Rounded Light" charset="0"/>
            </a:endParaRPr>
          </a:p>
          <a:p>
            <a:pPr marL="387450" marR="0" lvl="0" indent="-387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5A81"/>
              </a:buClr>
              <a:buSzTx/>
              <a:buFont typeface="HiraginoSans-W3" charset="-128"/>
              <a:buChar char="⦿"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Light" charset="0"/>
                <a:ea typeface="Gotham Rounded Light" charset="0"/>
                <a:cs typeface="Gotham Rounded Light" charset="0"/>
              </a:rPr>
              <a:t>Kontaktovanie organizátora/delegáta zápasu – informovanie o vykonaní dopingovej kontroly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Rounded Light" charset="0"/>
              <a:ea typeface="Gotham Rounded Light" charset="0"/>
              <a:cs typeface="Gotham Rounded Light" charset="0"/>
            </a:endParaRPr>
          </a:p>
          <a:p>
            <a:pPr marL="387450" marR="0" lvl="0" indent="-387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5A81"/>
              </a:buClr>
              <a:buSzTx/>
              <a:buFont typeface="HiraginoSans-W3" charset="-128"/>
              <a:buChar char="⦿"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Light" charset="0"/>
                <a:ea typeface="Gotham Rounded Light" charset="0"/>
                <a:cs typeface="Gotham Rounded Light" charset="0"/>
              </a:rPr>
              <a:t>Prevzatie stanice dopingovej kontroly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8A9B8CA-1E2E-D237-A086-3131F3BC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406" y="477506"/>
            <a:ext cx="9064904" cy="775272"/>
          </a:xfrm>
        </p:spPr>
        <p:txBody>
          <a:bodyPr>
            <a:normAutofit/>
          </a:bodyPr>
          <a:lstStyle/>
          <a:p>
            <a:r>
              <a:rPr lang="sk-SK" sz="3200" dirty="0"/>
              <a:t>Súťažná dopingová kontrola</a:t>
            </a:r>
          </a:p>
        </p:txBody>
      </p:sp>
    </p:spTree>
    <p:extLst>
      <p:ext uri="{BB962C8B-B14F-4D97-AF65-F5344CB8AC3E}">
        <p14:creationId xmlns:p14="http://schemas.microsoft.com/office/powerpoint/2010/main" val="37363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72EE9-19A5-A6E5-BE6F-EFD3CED03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70B5149-7DAB-A018-CDF5-4D7B5F227D92}"/>
              </a:ext>
            </a:extLst>
          </p:cNvPr>
          <p:cNvSpPr/>
          <p:nvPr/>
        </p:nvSpPr>
        <p:spPr>
          <a:xfrm>
            <a:off x="123265" y="114300"/>
            <a:ext cx="11945470" cy="6629400"/>
          </a:xfrm>
          <a:prstGeom prst="roundRect">
            <a:avLst>
              <a:gd name="adj" fmla="val 2353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A89CFE-3003-C39C-B3D8-13FD3A5A218F}"/>
              </a:ext>
            </a:extLst>
          </p:cNvPr>
          <p:cNvGrpSpPr/>
          <p:nvPr/>
        </p:nvGrpSpPr>
        <p:grpSpPr>
          <a:xfrm>
            <a:off x="-171545" y="3106272"/>
            <a:ext cx="971384" cy="645456"/>
            <a:chOff x="-329453" y="2786902"/>
            <a:chExt cx="1932657" cy="1284195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76F9EB1D-9892-9A87-A5F6-FBFDA7DBE37D}"/>
                </a:ext>
              </a:extLst>
            </p:cNvPr>
            <p:cNvSpPr/>
            <p:nvPr/>
          </p:nvSpPr>
          <p:spPr>
            <a:xfrm>
              <a:off x="-329453" y="2786902"/>
              <a:ext cx="1932657" cy="1284195"/>
            </a:xfrm>
            <a:prstGeom prst="hexagon">
              <a:avLst/>
            </a:prstGeom>
            <a:solidFill>
              <a:srgbClr val="021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EAE4645-F9BC-108D-E357-43930E884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171" y="3067050"/>
              <a:ext cx="660400" cy="7239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FEF14A2-1DCA-765D-E594-8D56FA7DBBC7}"/>
              </a:ext>
            </a:extLst>
          </p:cNvPr>
          <p:cNvSpPr/>
          <p:nvPr/>
        </p:nvSpPr>
        <p:spPr>
          <a:xfrm>
            <a:off x="1229371" y="1895878"/>
            <a:ext cx="9656536" cy="3991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387450" marR="0" lvl="0" indent="-387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5A81"/>
              </a:buClr>
              <a:buSzTx/>
              <a:buFont typeface="HiraginoSans-W3" charset="-128"/>
              <a:buChar char="⦿"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Light" charset="0"/>
                <a:ea typeface="Gotham Rounded Light" charset="0"/>
                <a:cs typeface="Gotham Rounded Light" charset="0"/>
              </a:rPr>
              <a:t>Zaškolenie </a:t>
            </a:r>
            <a:r>
              <a:rPr kumimoji="0" lang="sk-SK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Light" charset="0"/>
                <a:ea typeface="Gotham Rounded Light" charset="0"/>
                <a:cs typeface="Gotham Rounded Light" charset="0"/>
              </a:rPr>
              <a:t>chaperonov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Rounded Light" charset="0"/>
              <a:ea typeface="Gotham Rounded Light" charset="0"/>
              <a:cs typeface="Gotham Rounded Light" charset="0"/>
            </a:endParaRPr>
          </a:p>
          <a:p>
            <a:pPr marL="387450" marR="0" lvl="0" indent="-387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5A81"/>
              </a:buClr>
              <a:buSzTx/>
              <a:buFont typeface="HiraginoSans-W3" charset="-128"/>
              <a:buChar char="⦿"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Light" charset="0"/>
                <a:ea typeface="Gotham Rounded Light" charset="0"/>
                <a:cs typeface="Gotham Rounded Light" charset="0"/>
              </a:rPr>
              <a:t>Spôsob výberu športovcov na dopingovú kontrolu (ISTI 4.5.1, 5.3.1)</a:t>
            </a:r>
          </a:p>
          <a:p>
            <a:pPr marL="387450" marR="0" lvl="0" indent="-387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5A81"/>
              </a:buClr>
              <a:buSzTx/>
              <a:buFont typeface="HiraginoSans-W3" charset="-128"/>
              <a:buChar char="⦿"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Light" charset="0"/>
                <a:ea typeface="Gotham Rounded Light" charset="0"/>
                <a:cs typeface="Gotham Rounded Light" charset="0"/>
              </a:rPr>
              <a:t>Oznámenie športovcovi (ISTI 5.3.1)</a:t>
            </a:r>
          </a:p>
          <a:p>
            <a:pPr marL="387450" marR="0" lvl="0" indent="-387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5A81"/>
              </a:buClr>
              <a:buSzTx/>
              <a:buFont typeface="HiraginoSans-W3" charset="-128"/>
              <a:buChar char="⦿"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Light" charset="0"/>
                <a:ea typeface="Gotham Rounded Light" charset="0"/>
                <a:cs typeface="Gotham Rounded Light" charset="0"/>
              </a:rPr>
              <a:t>Sprievod do stanice dopingovej kontroly</a:t>
            </a:r>
          </a:p>
          <a:p>
            <a:pPr marL="387450" marR="0" lvl="0" indent="-387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5A81"/>
              </a:buClr>
              <a:buSzTx/>
              <a:buFont typeface="HiraginoSans-W3" charset="-128"/>
              <a:buChar char="⦿"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Rounded Light" charset="0"/>
                <a:ea typeface="Gotham Rounded Light" charset="0"/>
                <a:cs typeface="Gotham Rounded Light" charset="0"/>
              </a:rPr>
              <a:t>Sprievodné osoby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Rounded Light" charset="0"/>
              <a:ea typeface="Gotham Rounded Light" charset="0"/>
              <a:cs typeface="Gotham Rounded Light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2C2CD32-A4B7-C762-1E88-07A7EEAA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71" y="37649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sk-SK" sz="3200" i="0" u="none" strike="noStrike" kern="1200" cap="all" spc="0" normalizeH="0" baseline="0" noProof="0" dirty="0">
                <a:ln>
                  <a:noFill/>
                </a:ln>
                <a:solidFill>
                  <a:srgbClr val="65C5F0"/>
                </a:solidFill>
                <a:effectLst/>
                <a:uLnTx/>
                <a:uFillTx/>
                <a:latin typeface="Gotham Rounded Light" charset="0"/>
                <a:ea typeface="+mn-ea"/>
                <a:cs typeface="+mn-cs"/>
              </a:rPr>
              <a:t>Súťažná Dopingová kontrola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0547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EA85E-5F55-9786-173F-B274F488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TUE a </a:t>
            </a:r>
            <a:r>
              <a:rPr lang="sk-SK" dirty="0" err="1"/>
              <a:t>Result</a:t>
            </a:r>
            <a:r>
              <a:rPr lang="sk-SK" dirty="0"/>
              <a:t> Management	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802F1D-2508-F5D3-340E-07FE8F218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Mgr. Kristián Slíž, PhD. </a:t>
            </a:r>
          </a:p>
        </p:txBody>
      </p:sp>
    </p:spTree>
    <p:extLst>
      <p:ext uri="{BB962C8B-B14F-4D97-AF65-F5344CB8AC3E}">
        <p14:creationId xmlns:p14="http://schemas.microsoft.com/office/powerpoint/2010/main" val="217748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Graf 40">
            <a:extLst>
              <a:ext uri="{FF2B5EF4-FFF2-40B4-BE49-F238E27FC236}">
                <a16:creationId xmlns:a16="http://schemas.microsoft.com/office/drawing/2014/main" id="{3F704F9B-9101-DAD1-7AA0-B9A379B5B0DE}"/>
              </a:ext>
            </a:extLst>
          </p:cNvPr>
          <p:cNvGraphicFramePr/>
          <p:nvPr/>
        </p:nvGraphicFramePr>
        <p:xfrm>
          <a:off x="8804631" y="4272621"/>
          <a:ext cx="3320088" cy="194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Ovál 45">
            <a:extLst>
              <a:ext uri="{FF2B5EF4-FFF2-40B4-BE49-F238E27FC236}">
                <a16:creationId xmlns:a16="http://schemas.microsoft.com/office/drawing/2014/main" id="{BB6D7D06-B977-79C7-EA70-8EBF26552BE7}"/>
              </a:ext>
            </a:extLst>
          </p:cNvPr>
          <p:cNvSpPr/>
          <p:nvPr/>
        </p:nvSpPr>
        <p:spPr>
          <a:xfrm>
            <a:off x="9891802" y="4492315"/>
            <a:ext cx="1667649" cy="1665312"/>
          </a:xfrm>
          <a:prstGeom prst="ellipse">
            <a:avLst/>
          </a:prstGeom>
          <a:solidFill>
            <a:srgbClr val="0D94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370C6BD-9AEB-5A5A-5F6B-6172D0926743}"/>
              </a:ext>
            </a:extLst>
          </p:cNvPr>
          <p:cNvSpPr txBox="1"/>
          <p:nvPr/>
        </p:nvSpPr>
        <p:spPr>
          <a:xfrm>
            <a:off x="584792" y="0"/>
            <a:ext cx="1435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2B7F5D7-9A9A-EA39-BB38-57ABD1BC5631}"/>
              </a:ext>
            </a:extLst>
          </p:cNvPr>
          <p:cNvSpPr txBox="1"/>
          <p:nvPr/>
        </p:nvSpPr>
        <p:spPr>
          <a:xfrm>
            <a:off x="584792" y="1181305"/>
            <a:ext cx="222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prípadov*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C9189D3-A9D7-5AED-727C-0B52869E0370}"/>
              </a:ext>
            </a:extLst>
          </p:cNvPr>
          <p:cNvSpPr txBox="1"/>
          <p:nvPr/>
        </p:nvSpPr>
        <p:spPr>
          <a:xfrm>
            <a:off x="255183" y="1642970"/>
            <a:ext cx="2647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 z toho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z roku 2023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487945F-1300-8BC7-3F16-E10535F20FC5}"/>
              </a:ext>
            </a:extLst>
          </p:cNvPr>
          <p:cNvSpPr txBox="1"/>
          <p:nvPr/>
        </p:nvSpPr>
        <p:spPr>
          <a:xfrm>
            <a:off x="2573081" y="461664"/>
            <a:ext cx="290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Status prípadov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2046DB5-D987-6FDE-2DCC-49DEF1C5D12A}"/>
              </a:ext>
            </a:extLst>
          </p:cNvPr>
          <p:cNvGraphicFramePr/>
          <p:nvPr/>
        </p:nvGraphicFramePr>
        <p:xfrm>
          <a:off x="3326809" y="804727"/>
          <a:ext cx="5538381" cy="254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BlokTextu 11">
            <a:extLst>
              <a:ext uri="{FF2B5EF4-FFF2-40B4-BE49-F238E27FC236}">
                <a16:creationId xmlns:a16="http://schemas.microsoft.com/office/drawing/2014/main" id="{34207E27-040B-7791-72E5-294902B7D20E}"/>
              </a:ext>
            </a:extLst>
          </p:cNvPr>
          <p:cNvSpPr txBox="1"/>
          <p:nvPr/>
        </p:nvSpPr>
        <p:spPr>
          <a:xfrm>
            <a:off x="3326809" y="1249837"/>
            <a:ext cx="142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 riešení  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D204E06-7122-8842-6DEA-59166E386882}"/>
              </a:ext>
            </a:extLst>
          </p:cNvPr>
          <p:cNvSpPr txBox="1"/>
          <p:nvPr/>
        </p:nvSpPr>
        <p:spPr>
          <a:xfrm>
            <a:off x="7693294" y="1510064"/>
            <a:ext cx="290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 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Ukončené so sankciou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C1E2F0E-B9F1-2C82-89C3-C266D411915D}"/>
              </a:ext>
            </a:extLst>
          </p:cNvPr>
          <p:cNvSpPr txBox="1"/>
          <p:nvPr/>
        </p:nvSpPr>
        <p:spPr>
          <a:xfrm>
            <a:off x="1945260" y="2845855"/>
            <a:ext cx="290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Ukončené bez sankcie  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81CA0B6-9037-A82C-C510-927F20DAB13F}"/>
              </a:ext>
            </a:extLst>
          </p:cNvPr>
          <p:cNvSpPr txBox="1"/>
          <p:nvPr/>
        </p:nvSpPr>
        <p:spPr>
          <a:xfrm>
            <a:off x="584792" y="3429000"/>
            <a:ext cx="290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Typy ADRV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4FE3D544-C4ED-AAE3-61C9-27546F87DDD0}"/>
              </a:ext>
            </a:extLst>
          </p:cNvPr>
          <p:cNvSpPr txBox="1"/>
          <p:nvPr/>
        </p:nvSpPr>
        <p:spPr>
          <a:xfrm>
            <a:off x="584792" y="6303575"/>
            <a:ext cx="749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ADRV = porušenia antidopingových pravidiel; ABP = biologický pas športovca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F20B0C5D-F0FE-1D2D-1262-AEFBA2DBD39C}"/>
              </a:ext>
            </a:extLst>
          </p:cNvPr>
          <p:cNvGraphicFramePr/>
          <p:nvPr/>
        </p:nvGraphicFramePr>
        <p:xfrm>
          <a:off x="1192619" y="4252358"/>
          <a:ext cx="2846571" cy="19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BlokTextu 20">
            <a:extLst>
              <a:ext uri="{FF2B5EF4-FFF2-40B4-BE49-F238E27FC236}">
                <a16:creationId xmlns:a16="http://schemas.microsoft.com/office/drawing/2014/main" id="{E0B62A44-09C7-25FD-800D-B718069F43AA}"/>
              </a:ext>
            </a:extLst>
          </p:cNvPr>
          <p:cNvSpPr txBox="1"/>
          <p:nvPr/>
        </p:nvSpPr>
        <p:spPr>
          <a:xfrm>
            <a:off x="584792" y="3877609"/>
            <a:ext cx="455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Nepriaznivých analytických nálezov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65F28F60-7206-5947-9CD9-4321CCB80E56}"/>
              </a:ext>
            </a:extLst>
          </p:cNvPr>
          <p:cNvSpPr txBox="1"/>
          <p:nvPr/>
        </p:nvSpPr>
        <p:spPr>
          <a:xfrm>
            <a:off x="255183" y="4868561"/>
            <a:ext cx="142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Diuretiká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DF0017C8-EB1F-053C-6641-19003717C774}"/>
              </a:ext>
            </a:extLst>
          </p:cNvPr>
          <p:cNvCxnSpPr>
            <a:cxnSpLocks/>
          </p:cNvCxnSpPr>
          <p:nvPr/>
        </p:nvCxnSpPr>
        <p:spPr>
          <a:xfrm flipH="1" flipV="1">
            <a:off x="1488558" y="5053227"/>
            <a:ext cx="710608" cy="149549"/>
          </a:xfrm>
          <a:prstGeom prst="line">
            <a:avLst/>
          </a:prstGeom>
          <a:ln cap="rnd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5BC1AEE6-757E-7AAC-85D9-21ADB90A285B}"/>
              </a:ext>
            </a:extLst>
          </p:cNvPr>
          <p:cNvCxnSpPr>
            <a:cxnSpLocks/>
          </p:cNvCxnSpPr>
          <p:nvPr/>
        </p:nvCxnSpPr>
        <p:spPr>
          <a:xfrm flipV="1">
            <a:off x="2956441" y="4714023"/>
            <a:ext cx="977606" cy="220438"/>
          </a:xfrm>
          <a:prstGeom prst="line">
            <a:avLst/>
          </a:prstGeom>
          <a:ln cap="rnd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51B03898-4F07-F7C7-BDB9-63D91563AEB4}"/>
              </a:ext>
            </a:extLst>
          </p:cNvPr>
          <p:cNvCxnSpPr>
            <a:cxnSpLocks/>
          </p:cNvCxnSpPr>
          <p:nvPr/>
        </p:nvCxnSpPr>
        <p:spPr>
          <a:xfrm>
            <a:off x="2956441" y="5556081"/>
            <a:ext cx="977606" cy="206085"/>
          </a:xfrm>
          <a:prstGeom prst="line">
            <a:avLst/>
          </a:prstGeom>
          <a:ln cap="rnd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BlokTextu 30">
            <a:extLst>
              <a:ext uri="{FF2B5EF4-FFF2-40B4-BE49-F238E27FC236}">
                <a16:creationId xmlns:a16="http://schemas.microsoft.com/office/drawing/2014/main" id="{CA6D525D-6F8D-73DC-AB2A-5558E78C941F}"/>
              </a:ext>
            </a:extLst>
          </p:cNvPr>
          <p:cNvSpPr txBox="1"/>
          <p:nvPr/>
        </p:nvSpPr>
        <p:spPr>
          <a:xfrm>
            <a:off x="3934047" y="4499229"/>
            <a:ext cx="142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Stimulant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5E938544-BD83-D55E-8954-EBBAF605659C}"/>
              </a:ext>
            </a:extLst>
          </p:cNvPr>
          <p:cNvSpPr txBox="1"/>
          <p:nvPr/>
        </p:nvSpPr>
        <p:spPr>
          <a:xfrm>
            <a:off x="3934046" y="5599571"/>
            <a:ext cx="142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Anaboliká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6EAC2A52-29C6-0DC7-EB0C-70154C87A649}"/>
              </a:ext>
            </a:extLst>
          </p:cNvPr>
          <p:cNvSpPr txBox="1"/>
          <p:nvPr/>
        </p:nvSpPr>
        <p:spPr>
          <a:xfrm>
            <a:off x="5234171" y="3877609"/>
            <a:ext cx="3631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Nepriaznivý nález v ABP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034CEC53-B094-5F5B-66C5-B8168AA9CDD5}"/>
              </a:ext>
            </a:extLst>
          </p:cNvPr>
          <p:cNvSpPr txBox="1"/>
          <p:nvPr/>
        </p:nvSpPr>
        <p:spPr>
          <a:xfrm>
            <a:off x="8654012" y="3877609"/>
            <a:ext cx="3631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Neanalytické porušenia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rgbClr val="03202B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7" name="Graf 36">
            <a:extLst>
              <a:ext uri="{FF2B5EF4-FFF2-40B4-BE49-F238E27FC236}">
                <a16:creationId xmlns:a16="http://schemas.microsoft.com/office/drawing/2014/main" id="{0445B6A8-3117-544C-7697-D3538061025B}"/>
              </a:ext>
            </a:extLst>
          </p:cNvPr>
          <p:cNvGraphicFramePr/>
          <p:nvPr/>
        </p:nvGraphicFramePr>
        <p:xfrm>
          <a:off x="4673300" y="4252358"/>
          <a:ext cx="4032101" cy="192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BlokTextu 37">
            <a:extLst>
              <a:ext uri="{FF2B5EF4-FFF2-40B4-BE49-F238E27FC236}">
                <a16:creationId xmlns:a16="http://schemas.microsoft.com/office/drawing/2014/main" id="{3DC710FC-0E2B-166D-ECAB-13D164436C30}"/>
              </a:ext>
            </a:extLst>
          </p:cNvPr>
          <p:cNvSpPr txBox="1"/>
          <p:nvPr/>
        </p:nvSpPr>
        <p:spPr>
          <a:xfrm>
            <a:off x="6364023" y="4691810"/>
            <a:ext cx="14353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cxnSp>
        <p:nvCxnSpPr>
          <p:cNvPr id="42" name="Rovná spojnica 41">
            <a:extLst>
              <a:ext uri="{FF2B5EF4-FFF2-40B4-BE49-F238E27FC236}">
                <a16:creationId xmlns:a16="http://schemas.microsoft.com/office/drawing/2014/main" id="{1A349E8B-5684-6B5A-31C1-C0736F11168F}"/>
              </a:ext>
            </a:extLst>
          </p:cNvPr>
          <p:cNvCxnSpPr>
            <a:cxnSpLocks/>
          </p:cNvCxnSpPr>
          <p:nvPr/>
        </p:nvCxnSpPr>
        <p:spPr>
          <a:xfrm flipH="1" flipV="1">
            <a:off x="9593926" y="5163007"/>
            <a:ext cx="1105382" cy="193890"/>
          </a:xfrm>
          <a:prstGeom prst="line">
            <a:avLst/>
          </a:prstGeom>
          <a:ln cap="rnd">
            <a:solidFill>
              <a:schemeClr val="bg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BlokTextu 46">
            <a:extLst>
              <a:ext uri="{FF2B5EF4-FFF2-40B4-BE49-F238E27FC236}">
                <a16:creationId xmlns:a16="http://schemas.microsoft.com/office/drawing/2014/main" id="{EB304308-F7B9-059D-3128-14D73939AC59}"/>
              </a:ext>
            </a:extLst>
          </p:cNvPr>
          <p:cNvSpPr txBox="1"/>
          <p:nvPr/>
        </p:nvSpPr>
        <p:spPr>
          <a:xfrm>
            <a:off x="7995584" y="4702189"/>
            <a:ext cx="1782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Odmietnutia</a:t>
            </a:r>
            <a:b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odberu vzorky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A975719F-B2DC-7A72-2003-9A5C007B7BF8}"/>
              </a:ext>
            </a:extLst>
          </p:cNvPr>
          <p:cNvSpPr txBox="1"/>
          <p:nvPr/>
        </p:nvSpPr>
        <p:spPr>
          <a:xfrm>
            <a:off x="7128678" y="2825792"/>
            <a:ext cx="451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100%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prípadov bolo ukončených v časovej lehote 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3202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mesiacov</a:t>
            </a:r>
          </a:p>
        </p:txBody>
      </p:sp>
      <p:pic>
        <p:nvPicPr>
          <p:cNvPr id="50" name="Obrázok 49">
            <a:extLst>
              <a:ext uri="{FF2B5EF4-FFF2-40B4-BE49-F238E27FC236}">
                <a16:creationId xmlns:a16="http://schemas.microsoft.com/office/drawing/2014/main" id="{47E5C9FB-1FE5-D26B-87D6-22BF90EBB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654" y="0"/>
            <a:ext cx="1481342" cy="1384995"/>
          </a:xfrm>
          <a:prstGeom prst="rect">
            <a:avLst/>
          </a:prstGeom>
        </p:spPr>
      </p:pic>
      <p:sp>
        <p:nvSpPr>
          <p:cNvPr id="51" name="BlokTextu 50">
            <a:extLst>
              <a:ext uri="{FF2B5EF4-FFF2-40B4-BE49-F238E27FC236}">
                <a16:creationId xmlns:a16="http://schemas.microsoft.com/office/drawing/2014/main" id="{3EDFB7A2-CF81-532D-86FD-D3994B92A511}"/>
              </a:ext>
            </a:extLst>
          </p:cNvPr>
          <p:cNvSpPr txBox="1"/>
          <p:nvPr/>
        </p:nvSpPr>
        <p:spPr>
          <a:xfrm>
            <a:off x="11013616" y="6303575"/>
            <a:ext cx="222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5273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BFE5C-F233-2C9B-04B9-51BF1392D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42005A0-FB8E-7231-FA27-FC4A8256435E}"/>
              </a:ext>
            </a:extLst>
          </p:cNvPr>
          <p:cNvSpPr/>
          <p:nvPr/>
        </p:nvSpPr>
        <p:spPr>
          <a:xfrm>
            <a:off x="123265" y="114300"/>
            <a:ext cx="11945470" cy="6629400"/>
          </a:xfrm>
          <a:prstGeom prst="roundRect">
            <a:avLst>
              <a:gd name="adj" fmla="val 2353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125096-54A5-3D2C-03B1-026F9429FB39}"/>
              </a:ext>
            </a:extLst>
          </p:cNvPr>
          <p:cNvGrpSpPr/>
          <p:nvPr/>
        </p:nvGrpSpPr>
        <p:grpSpPr>
          <a:xfrm>
            <a:off x="-171545" y="3106272"/>
            <a:ext cx="971384" cy="645456"/>
            <a:chOff x="-329453" y="2786902"/>
            <a:chExt cx="1932657" cy="1284195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01B370C2-723C-F491-7C89-4169B55F95DC}"/>
                </a:ext>
              </a:extLst>
            </p:cNvPr>
            <p:cNvSpPr/>
            <p:nvPr/>
          </p:nvSpPr>
          <p:spPr>
            <a:xfrm>
              <a:off x="-329453" y="2786902"/>
              <a:ext cx="1932657" cy="1284195"/>
            </a:xfrm>
            <a:prstGeom prst="hexagon">
              <a:avLst/>
            </a:prstGeom>
            <a:solidFill>
              <a:srgbClr val="021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37C68C4-92FC-7713-FEBE-AD93EEF4C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171" y="3067050"/>
              <a:ext cx="660400" cy="7239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461FF43-513C-ED01-F6DC-5CE42BF50250}"/>
              </a:ext>
            </a:extLst>
          </p:cNvPr>
          <p:cNvSpPr txBox="1"/>
          <p:nvPr/>
        </p:nvSpPr>
        <p:spPr>
          <a:xfrm>
            <a:off x="1356568" y="800100"/>
            <a:ext cx="10328926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i="0" u="none" strike="noStrike" kern="1200" cap="all" spc="0" normalizeH="0" baseline="0" noProof="0" dirty="0" err="1">
                <a:ln>
                  <a:noFill/>
                </a:ln>
                <a:solidFill>
                  <a:srgbClr val="65C5F0"/>
                </a:solidFill>
                <a:effectLst/>
                <a:uLnTx/>
                <a:uFillTx/>
                <a:latin typeface="Gotham Rounded Light" charset="0"/>
                <a:ea typeface="+mn-ea"/>
                <a:cs typeface="+mn-cs"/>
              </a:rPr>
              <a:t>KOMISIe</a:t>
            </a:r>
            <a:r>
              <a:rPr kumimoji="0" lang="sk-SK" sz="3000" i="0" u="none" strike="noStrike" kern="1200" cap="all" spc="0" normalizeH="0" baseline="0" noProof="0" dirty="0">
                <a:ln>
                  <a:noFill/>
                </a:ln>
                <a:solidFill>
                  <a:srgbClr val="65C5F0"/>
                </a:solidFill>
                <a:effectLst/>
                <a:uLnTx/>
                <a:uFillTx/>
                <a:latin typeface="Gotham Rounded Light" charset="0"/>
                <a:ea typeface="+mn-ea"/>
                <a:cs typeface="+mn-cs"/>
              </a:rPr>
              <a:t> PRE KONANIE VO VECI DOPINGU</a:t>
            </a:r>
            <a:endParaRPr kumimoji="0" lang="en-US" sz="3000" i="0" u="none" strike="noStrike" kern="1200" cap="all" spc="0" normalizeH="0" baseline="0" noProof="0" dirty="0">
              <a:ln>
                <a:noFill/>
              </a:ln>
              <a:solidFill>
                <a:srgbClr val="65C5F0"/>
              </a:solidFill>
              <a:effectLst/>
              <a:uLnTx/>
              <a:uFillTx/>
              <a:latin typeface="Gotham Rounded Light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751ABB-7423-3150-243F-D1A2E01FEF55}"/>
              </a:ext>
            </a:extLst>
          </p:cNvPr>
          <p:cNvCxnSpPr/>
          <p:nvPr/>
        </p:nvCxnSpPr>
        <p:spPr>
          <a:xfrm>
            <a:off x="1356568" y="1398032"/>
            <a:ext cx="4882867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>
            <a:extLst>
              <a:ext uri="{FF2B5EF4-FFF2-40B4-BE49-F238E27FC236}">
                <a16:creationId xmlns:a16="http://schemas.microsoft.com/office/drawing/2014/main" id="{B0A0B38B-33C8-2A74-972C-5D067603A4C4}"/>
              </a:ext>
            </a:extLst>
          </p:cNvPr>
          <p:cNvSpPr txBox="1"/>
          <p:nvPr/>
        </p:nvSpPr>
        <p:spPr>
          <a:xfrm>
            <a:off x="1356568" y="1747481"/>
            <a:ext cx="9956700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Zriadené Zákonom 440/2015 Z. z. o športe a o zmene a doplnení niektorých zákonov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Inštitucionálne a operatívne nezávislé od SADA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10347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TM04033925[[fn=Kvapka]]</Template>
  <TotalTime>2284</TotalTime>
  <Words>777</Words>
  <Application>Microsoft Office PowerPoint</Application>
  <PresentationFormat>Širokouhlá</PresentationFormat>
  <Paragraphs>135</Paragraphs>
  <Slides>30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30</vt:i4>
      </vt:variant>
    </vt:vector>
  </HeadingPairs>
  <TitlesOfParts>
    <vt:vector size="41" baseType="lpstr">
      <vt:lpstr>Aptos</vt:lpstr>
      <vt:lpstr>Aptos Display</vt:lpstr>
      <vt:lpstr>Arial</vt:lpstr>
      <vt:lpstr>Bahnschrift Light</vt:lpstr>
      <vt:lpstr>Calibri</vt:lpstr>
      <vt:lpstr>Calibri Light</vt:lpstr>
      <vt:lpstr>Gotham Rounded Light</vt:lpstr>
      <vt:lpstr>Helvetica</vt:lpstr>
      <vt:lpstr>HiraginoSans-W3</vt:lpstr>
      <vt:lpstr>Motív balíka Office</vt:lpstr>
      <vt:lpstr>Motív Office</vt:lpstr>
      <vt:lpstr>Prezentácia programu PowerPoint</vt:lpstr>
      <vt:lpstr>Testovanie a ADAMS </vt:lpstr>
      <vt:lpstr>Registre pre testovanie </vt:lpstr>
      <vt:lpstr>ADAMS</vt:lpstr>
      <vt:lpstr>Súťažná dopingová kontrola</vt:lpstr>
      <vt:lpstr>Súťažná Dopingová kontrola</vt:lpstr>
      <vt:lpstr>TUE a Result Management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VZDELÁVANIE</vt:lpstr>
      <vt:lpstr>ČO VYŽADUJEME?</vt:lpstr>
      <vt:lpstr>NÁSTROJE VZDELÁVANIA</vt:lpstr>
      <vt:lpstr>E-learningová platforma ADEL</vt:lpstr>
      <vt:lpstr>E-learningová platforma ADEL </vt:lpstr>
      <vt:lpstr>Prezentácia programu PowerPoint</vt:lpstr>
      <vt:lpstr>Prezentácia programu PowerPoint</vt:lpstr>
      <vt:lpstr>Prezentácia programu PowerPoint</vt:lpstr>
      <vt:lpstr>PrednáškY </vt:lpstr>
      <vt:lpstr>Antidopingové Podcasty </vt:lpstr>
      <vt:lpstr>INŠTRUKTÁŽNE VIDEO  </vt:lpstr>
      <vt:lpstr>VZDELÁVACIE MATERIÁLY na WEBE  www.antidoping.sk</vt:lpstr>
      <vt:lpstr>Prezentácia programu PowerPoint</vt:lpstr>
      <vt:lpstr>Prezentácia programu PowerPoint</vt:lpstr>
      <vt:lpstr>KAMPAŇ – SPOLUPRÁCA SO SADA  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Najčastejšie užívané skupiny liekov s obsahom zakázaných dopingových látok</dc:title>
  <dc:creator>kamilka</dc:creator>
  <cp:lastModifiedBy>Kamila Chomanicova</cp:lastModifiedBy>
  <cp:revision>142</cp:revision>
  <dcterms:created xsi:type="dcterms:W3CDTF">2021-04-21T08:12:43Z</dcterms:created>
  <dcterms:modified xsi:type="dcterms:W3CDTF">2024-11-13T12:36:23Z</dcterms:modified>
</cp:coreProperties>
</file>